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797675" cy="9926638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0" autoAdjust="0"/>
    <p:restoredTop sz="90929" autoAdjust="0"/>
  </p:normalViewPr>
  <p:slideViewPr>
    <p:cSldViewPr>
      <p:cViewPr varScale="1">
        <p:scale>
          <a:sx n="77" d="100"/>
          <a:sy n="77" d="100"/>
        </p:scale>
        <p:origin x="-618" y="-90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5" Type="http://schemas.openxmlformats.org/officeDocument/2006/relationships/slide" Target="slides/slide6.xml"/><Relationship Id="rId4" Type="http://schemas.openxmlformats.org/officeDocument/2006/relationships/slide" Target="slides/slide5.xml"/><Relationship Id="rId9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3778121-D48A-4302-8091-985B78736692}" type="datetimeFigureOut">
              <a:rPr lang="de-AT"/>
              <a:pPr>
                <a:defRPr/>
              </a:pPr>
              <a:t>13.12.2014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2B6FC28-7769-4C52-B041-61BC02174BE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97721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9D6653-89C1-450A-BD80-AEDE9FD06A3F}" type="datetimeFigureOut">
              <a:rPr lang="de-AT"/>
              <a:pPr>
                <a:defRPr/>
              </a:pPr>
              <a:t>13.12.2014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705017-C822-4FC3-A3F8-A5843C5AA96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85583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2" descr="Himmel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DC99E-0EC6-4692-9CFC-D277CDCE8DE8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43812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Klicken Sie, um die Formate des Vorlagentextes zu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8721F23-0A06-49F2-9916-CB2F8520B8A5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2" descr="Himmel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eaLnBrk="1" hangingPunct="1"/>
            <a:r>
              <a:rPr lang="de-AT" sz="6000" b="1" dirty="0" smtClean="0"/>
              <a:t>SERA</a:t>
            </a:r>
            <a:br>
              <a:rPr lang="de-AT" sz="6000" b="1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Neue Luftverkehrsregeln </a:t>
            </a:r>
            <a:br>
              <a:rPr lang="de-AT" dirty="0" smtClean="0"/>
            </a:br>
            <a:r>
              <a:rPr lang="de-AT" dirty="0" smtClean="0"/>
              <a:t>in Europa</a:t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sz="2000" dirty="0" smtClean="0"/>
              <a:t>Axel Schwarz</a:t>
            </a:r>
          </a:p>
        </p:txBody>
      </p:sp>
      <p:grpSp>
        <p:nvGrpSpPr>
          <p:cNvPr id="3076" name="Group 21"/>
          <p:cNvGrpSpPr>
            <a:grpSpLocks/>
          </p:cNvGrpSpPr>
          <p:nvPr/>
        </p:nvGrpSpPr>
        <p:grpSpPr bwMode="auto">
          <a:xfrm>
            <a:off x="3352800" y="5638800"/>
            <a:ext cx="2514600" cy="658813"/>
            <a:chOff x="11160" y="8357"/>
            <a:chExt cx="5220" cy="1509"/>
          </a:xfrm>
        </p:grpSpPr>
        <p:sp>
          <p:nvSpPr>
            <p:cNvPr id="3078" name="AutoShape 22"/>
            <p:cNvSpPr>
              <a:spLocks noChangeAspect="1" noChangeArrowheads="1" noTextEdit="1"/>
            </p:cNvSpPr>
            <p:nvPr/>
          </p:nvSpPr>
          <p:spPr bwMode="auto">
            <a:xfrm>
              <a:off x="11160" y="8357"/>
              <a:ext cx="5220" cy="1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9" name="Freeform 23"/>
            <p:cNvSpPr>
              <a:spLocks/>
            </p:cNvSpPr>
            <p:nvPr/>
          </p:nvSpPr>
          <p:spPr bwMode="auto">
            <a:xfrm>
              <a:off x="12077" y="8504"/>
              <a:ext cx="820" cy="463"/>
            </a:xfrm>
            <a:custGeom>
              <a:avLst/>
              <a:gdLst>
                <a:gd name="T0" fmla="*/ 0 w 820"/>
                <a:gd name="T1" fmla="*/ 0 h 463"/>
                <a:gd name="T2" fmla="*/ 0 w 820"/>
                <a:gd name="T3" fmla="*/ 463 h 463"/>
                <a:gd name="T4" fmla="*/ 273 w 820"/>
                <a:gd name="T5" fmla="*/ 463 h 463"/>
                <a:gd name="T6" fmla="*/ 273 w 820"/>
                <a:gd name="T7" fmla="*/ 345 h 463"/>
                <a:gd name="T8" fmla="*/ 410 w 820"/>
                <a:gd name="T9" fmla="*/ 463 h 463"/>
                <a:gd name="T10" fmla="*/ 820 w 820"/>
                <a:gd name="T11" fmla="*/ 463 h 463"/>
                <a:gd name="T12" fmla="*/ 629 w 820"/>
                <a:gd name="T13" fmla="*/ 230 h 463"/>
                <a:gd name="T14" fmla="*/ 820 w 820"/>
                <a:gd name="T15" fmla="*/ 0 h 463"/>
                <a:gd name="T16" fmla="*/ 410 w 820"/>
                <a:gd name="T17" fmla="*/ 0 h 463"/>
                <a:gd name="T18" fmla="*/ 273 w 820"/>
                <a:gd name="T19" fmla="*/ 115 h 463"/>
                <a:gd name="T20" fmla="*/ 273 w 820"/>
                <a:gd name="T21" fmla="*/ 0 h 463"/>
                <a:gd name="T22" fmla="*/ 0 w 820"/>
                <a:gd name="T23" fmla="*/ 0 h 4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20" h="463">
                  <a:moveTo>
                    <a:pt x="0" y="0"/>
                  </a:moveTo>
                  <a:lnTo>
                    <a:pt x="0" y="463"/>
                  </a:lnTo>
                  <a:lnTo>
                    <a:pt x="273" y="463"/>
                  </a:lnTo>
                  <a:lnTo>
                    <a:pt x="273" y="345"/>
                  </a:lnTo>
                  <a:lnTo>
                    <a:pt x="410" y="463"/>
                  </a:lnTo>
                  <a:lnTo>
                    <a:pt x="820" y="463"/>
                  </a:lnTo>
                  <a:lnTo>
                    <a:pt x="629" y="230"/>
                  </a:lnTo>
                  <a:lnTo>
                    <a:pt x="820" y="0"/>
                  </a:lnTo>
                  <a:lnTo>
                    <a:pt x="410" y="0"/>
                  </a:lnTo>
                  <a:lnTo>
                    <a:pt x="273" y="115"/>
                  </a:lnTo>
                  <a:lnTo>
                    <a:pt x="2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0" name="Freeform 24"/>
            <p:cNvSpPr>
              <a:spLocks/>
            </p:cNvSpPr>
            <p:nvPr/>
          </p:nvSpPr>
          <p:spPr bwMode="auto">
            <a:xfrm>
              <a:off x="12077" y="8641"/>
              <a:ext cx="700" cy="174"/>
            </a:xfrm>
            <a:custGeom>
              <a:avLst/>
              <a:gdLst>
                <a:gd name="T0" fmla="*/ 0 w 700"/>
                <a:gd name="T1" fmla="*/ 0 h 174"/>
                <a:gd name="T2" fmla="*/ 700 w 700"/>
                <a:gd name="T3" fmla="*/ 0 h 174"/>
                <a:gd name="T4" fmla="*/ 629 w 700"/>
                <a:gd name="T5" fmla="*/ 93 h 174"/>
                <a:gd name="T6" fmla="*/ 700 w 700"/>
                <a:gd name="T7" fmla="*/ 174 h 174"/>
                <a:gd name="T8" fmla="*/ 0 w 700"/>
                <a:gd name="T9" fmla="*/ 174 h 174"/>
                <a:gd name="T10" fmla="*/ 0 w 700"/>
                <a:gd name="T11" fmla="*/ 0 h 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00" h="174">
                  <a:moveTo>
                    <a:pt x="0" y="0"/>
                  </a:moveTo>
                  <a:lnTo>
                    <a:pt x="700" y="0"/>
                  </a:lnTo>
                  <a:lnTo>
                    <a:pt x="629" y="93"/>
                  </a:lnTo>
                  <a:lnTo>
                    <a:pt x="700" y="174"/>
                  </a:lnTo>
                  <a:lnTo>
                    <a:pt x="0" y="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1" name="Freeform 25"/>
            <p:cNvSpPr>
              <a:spLocks/>
            </p:cNvSpPr>
            <p:nvPr/>
          </p:nvSpPr>
          <p:spPr bwMode="auto">
            <a:xfrm>
              <a:off x="12706" y="8504"/>
              <a:ext cx="191" cy="463"/>
            </a:xfrm>
            <a:custGeom>
              <a:avLst/>
              <a:gdLst>
                <a:gd name="T0" fmla="*/ 191 w 191"/>
                <a:gd name="T1" fmla="*/ 0 h 463"/>
                <a:gd name="T2" fmla="*/ 0 w 191"/>
                <a:gd name="T3" fmla="*/ 230 h 463"/>
                <a:gd name="T4" fmla="*/ 191 w 191"/>
                <a:gd name="T5" fmla="*/ 463 h 4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1" h="463">
                  <a:moveTo>
                    <a:pt x="191" y="0"/>
                  </a:moveTo>
                  <a:lnTo>
                    <a:pt x="0" y="230"/>
                  </a:lnTo>
                  <a:lnTo>
                    <a:pt x="191" y="463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82" name="Line 26"/>
            <p:cNvSpPr>
              <a:spLocks noChangeShapeType="1"/>
            </p:cNvSpPr>
            <p:nvPr/>
          </p:nvSpPr>
          <p:spPr bwMode="auto">
            <a:xfrm>
              <a:off x="12077" y="8619"/>
              <a:ext cx="0" cy="230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83" name="Freeform 27"/>
            <p:cNvSpPr>
              <a:spLocks/>
            </p:cNvSpPr>
            <p:nvPr/>
          </p:nvSpPr>
          <p:spPr bwMode="auto">
            <a:xfrm>
              <a:off x="12939" y="8504"/>
              <a:ext cx="956" cy="463"/>
            </a:xfrm>
            <a:custGeom>
              <a:avLst/>
              <a:gdLst>
                <a:gd name="T0" fmla="*/ 0 w 956"/>
                <a:gd name="T1" fmla="*/ 0 h 463"/>
                <a:gd name="T2" fmla="*/ 0 w 956"/>
                <a:gd name="T3" fmla="*/ 463 h 463"/>
                <a:gd name="T4" fmla="*/ 327 w 956"/>
                <a:gd name="T5" fmla="*/ 463 h 463"/>
                <a:gd name="T6" fmla="*/ 327 w 956"/>
                <a:gd name="T7" fmla="*/ 370 h 463"/>
                <a:gd name="T8" fmla="*/ 902 w 956"/>
                <a:gd name="T9" fmla="*/ 370 h 463"/>
                <a:gd name="T10" fmla="*/ 956 w 956"/>
                <a:gd name="T11" fmla="*/ 230 h 463"/>
                <a:gd name="T12" fmla="*/ 327 w 956"/>
                <a:gd name="T13" fmla="*/ 230 h 463"/>
                <a:gd name="T14" fmla="*/ 327 w 956"/>
                <a:gd name="T15" fmla="*/ 137 h 463"/>
                <a:gd name="T16" fmla="*/ 902 w 956"/>
                <a:gd name="T17" fmla="*/ 137 h 463"/>
                <a:gd name="T18" fmla="*/ 779 w 956"/>
                <a:gd name="T19" fmla="*/ 0 h 463"/>
                <a:gd name="T20" fmla="*/ 0 w 956"/>
                <a:gd name="T21" fmla="*/ 0 h 4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56" h="463">
                  <a:moveTo>
                    <a:pt x="0" y="0"/>
                  </a:moveTo>
                  <a:lnTo>
                    <a:pt x="0" y="463"/>
                  </a:lnTo>
                  <a:lnTo>
                    <a:pt x="327" y="463"/>
                  </a:lnTo>
                  <a:lnTo>
                    <a:pt x="327" y="370"/>
                  </a:lnTo>
                  <a:lnTo>
                    <a:pt x="902" y="370"/>
                  </a:lnTo>
                  <a:lnTo>
                    <a:pt x="956" y="230"/>
                  </a:lnTo>
                  <a:lnTo>
                    <a:pt x="327" y="230"/>
                  </a:lnTo>
                  <a:lnTo>
                    <a:pt x="327" y="137"/>
                  </a:lnTo>
                  <a:lnTo>
                    <a:pt x="902" y="137"/>
                  </a:lnTo>
                  <a:lnTo>
                    <a:pt x="7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4" name="Freeform 28"/>
            <p:cNvSpPr>
              <a:spLocks/>
            </p:cNvSpPr>
            <p:nvPr/>
          </p:nvSpPr>
          <p:spPr bwMode="auto">
            <a:xfrm>
              <a:off x="12939" y="8641"/>
              <a:ext cx="956" cy="174"/>
            </a:xfrm>
            <a:custGeom>
              <a:avLst/>
              <a:gdLst>
                <a:gd name="T0" fmla="*/ 0 w 956"/>
                <a:gd name="T1" fmla="*/ 0 h 174"/>
                <a:gd name="T2" fmla="*/ 0 w 956"/>
                <a:gd name="T3" fmla="*/ 174 h 174"/>
                <a:gd name="T4" fmla="*/ 918 w 956"/>
                <a:gd name="T5" fmla="*/ 174 h 174"/>
                <a:gd name="T6" fmla="*/ 956 w 956"/>
                <a:gd name="T7" fmla="*/ 93 h 174"/>
                <a:gd name="T8" fmla="*/ 327 w 956"/>
                <a:gd name="T9" fmla="*/ 93 h 174"/>
                <a:gd name="T10" fmla="*/ 327 w 956"/>
                <a:gd name="T11" fmla="*/ 0 h 174"/>
                <a:gd name="T12" fmla="*/ 0 w 956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6" h="174">
                  <a:moveTo>
                    <a:pt x="0" y="0"/>
                  </a:moveTo>
                  <a:lnTo>
                    <a:pt x="0" y="174"/>
                  </a:lnTo>
                  <a:lnTo>
                    <a:pt x="918" y="174"/>
                  </a:lnTo>
                  <a:lnTo>
                    <a:pt x="956" y="93"/>
                  </a:lnTo>
                  <a:lnTo>
                    <a:pt x="327" y="93"/>
                  </a:lnTo>
                  <a:lnTo>
                    <a:pt x="3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5" name="Line 29"/>
            <p:cNvSpPr>
              <a:spLocks noChangeShapeType="1"/>
            </p:cNvSpPr>
            <p:nvPr/>
          </p:nvSpPr>
          <p:spPr bwMode="auto">
            <a:xfrm>
              <a:off x="12939" y="8619"/>
              <a:ext cx="0" cy="230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86" name="Line 30"/>
            <p:cNvSpPr>
              <a:spLocks noChangeShapeType="1"/>
            </p:cNvSpPr>
            <p:nvPr/>
          </p:nvSpPr>
          <p:spPr bwMode="auto">
            <a:xfrm flipV="1">
              <a:off x="13841" y="8734"/>
              <a:ext cx="54" cy="140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87" name="Line 31"/>
            <p:cNvSpPr>
              <a:spLocks noChangeShapeType="1"/>
            </p:cNvSpPr>
            <p:nvPr/>
          </p:nvSpPr>
          <p:spPr bwMode="auto">
            <a:xfrm flipH="1">
              <a:off x="13266" y="8734"/>
              <a:ext cx="629" cy="0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88" name="Line 32"/>
            <p:cNvSpPr>
              <a:spLocks noChangeShapeType="1"/>
            </p:cNvSpPr>
            <p:nvPr/>
          </p:nvSpPr>
          <p:spPr bwMode="auto">
            <a:xfrm>
              <a:off x="13266" y="8641"/>
              <a:ext cx="0" cy="93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89" name="Freeform 33"/>
            <p:cNvSpPr>
              <a:spLocks/>
            </p:cNvSpPr>
            <p:nvPr/>
          </p:nvSpPr>
          <p:spPr bwMode="auto">
            <a:xfrm>
              <a:off x="13800" y="8504"/>
              <a:ext cx="2557" cy="463"/>
            </a:xfrm>
            <a:custGeom>
              <a:avLst/>
              <a:gdLst>
                <a:gd name="T0" fmla="*/ 55 w 2557"/>
                <a:gd name="T1" fmla="*/ 463 h 463"/>
                <a:gd name="T2" fmla="*/ 163 w 2557"/>
                <a:gd name="T3" fmla="*/ 184 h 463"/>
                <a:gd name="T4" fmla="*/ 0 w 2557"/>
                <a:gd name="T5" fmla="*/ 0 h 463"/>
                <a:gd name="T6" fmla="*/ 683 w 2557"/>
                <a:gd name="T7" fmla="*/ 0 h 463"/>
                <a:gd name="T8" fmla="*/ 780 w 2557"/>
                <a:gd name="T9" fmla="*/ 115 h 463"/>
                <a:gd name="T10" fmla="*/ 2557 w 2557"/>
                <a:gd name="T11" fmla="*/ 463 h 463"/>
                <a:gd name="T12" fmla="*/ 55 w 2557"/>
                <a:gd name="T13" fmla="*/ 463 h 4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57" h="463">
                  <a:moveTo>
                    <a:pt x="55" y="463"/>
                  </a:moveTo>
                  <a:lnTo>
                    <a:pt x="163" y="184"/>
                  </a:lnTo>
                  <a:lnTo>
                    <a:pt x="0" y="0"/>
                  </a:lnTo>
                  <a:lnTo>
                    <a:pt x="683" y="0"/>
                  </a:lnTo>
                  <a:lnTo>
                    <a:pt x="780" y="115"/>
                  </a:lnTo>
                  <a:lnTo>
                    <a:pt x="2557" y="463"/>
                  </a:lnTo>
                  <a:lnTo>
                    <a:pt x="55" y="463"/>
                  </a:lnTo>
                  <a:close/>
                </a:path>
              </a:pathLst>
            </a:custGeom>
            <a:solidFill>
              <a:srgbClr val="FF0000"/>
            </a:solidFill>
            <a:ln w="381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90" name="Freeform 34"/>
            <p:cNvSpPr>
              <a:spLocks/>
            </p:cNvSpPr>
            <p:nvPr/>
          </p:nvSpPr>
          <p:spPr bwMode="auto">
            <a:xfrm>
              <a:off x="11212" y="8504"/>
              <a:ext cx="821" cy="463"/>
            </a:xfrm>
            <a:custGeom>
              <a:avLst/>
              <a:gdLst>
                <a:gd name="T0" fmla="*/ 55 w 821"/>
                <a:gd name="T1" fmla="*/ 463 h 463"/>
                <a:gd name="T2" fmla="*/ 766 w 821"/>
                <a:gd name="T3" fmla="*/ 463 h 463"/>
                <a:gd name="T4" fmla="*/ 781 w 821"/>
                <a:gd name="T5" fmla="*/ 458 h 463"/>
                <a:gd name="T6" fmla="*/ 793 w 821"/>
                <a:gd name="T7" fmla="*/ 446 h 463"/>
                <a:gd name="T8" fmla="*/ 805 w 821"/>
                <a:gd name="T9" fmla="*/ 429 h 463"/>
                <a:gd name="T10" fmla="*/ 813 w 821"/>
                <a:gd name="T11" fmla="*/ 404 h 463"/>
                <a:gd name="T12" fmla="*/ 819 w 821"/>
                <a:gd name="T13" fmla="*/ 377 h 463"/>
                <a:gd name="T14" fmla="*/ 821 w 821"/>
                <a:gd name="T15" fmla="*/ 345 h 463"/>
                <a:gd name="T16" fmla="*/ 821 w 821"/>
                <a:gd name="T17" fmla="*/ 115 h 463"/>
                <a:gd name="T18" fmla="*/ 819 w 821"/>
                <a:gd name="T19" fmla="*/ 86 h 463"/>
                <a:gd name="T20" fmla="*/ 813 w 821"/>
                <a:gd name="T21" fmla="*/ 56 h 463"/>
                <a:gd name="T22" fmla="*/ 805 w 821"/>
                <a:gd name="T23" fmla="*/ 32 h 463"/>
                <a:gd name="T24" fmla="*/ 793 w 821"/>
                <a:gd name="T25" fmla="*/ 15 h 463"/>
                <a:gd name="T26" fmla="*/ 781 w 821"/>
                <a:gd name="T27" fmla="*/ 2 h 463"/>
                <a:gd name="T28" fmla="*/ 766 w 821"/>
                <a:gd name="T29" fmla="*/ 0 h 463"/>
                <a:gd name="T30" fmla="*/ 55 w 821"/>
                <a:gd name="T31" fmla="*/ 0 h 463"/>
                <a:gd name="T32" fmla="*/ 41 w 821"/>
                <a:gd name="T33" fmla="*/ 2 h 463"/>
                <a:gd name="T34" fmla="*/ 28 w 821"/>
                <a:gd name="T35" fmla="*/ 15 h 463"/>
                <a:gd name="T36" fmla="*/ 16 w 821"/>
                <a:gd name="T37" fmla="*/ 32 h 463"/>
                <a:gd name="T38" fmla="*/ 7 w 821"/>
                <a:gd name="T39" fmla="*/ 56 h 463"/>
                <a:gd name="T40" fmla="*/ 2 w 821"/>
                <a:gd name="T41" fmla="*/ 86 h 463"/>
                <a:gd name="T42" fmla="*/ 0 w 821"/>
                <a:gd name="T43" fmla="*/ 115 h 463"/>
                <a:gd name="T44" fmla="*/ 0 w 821"/>
                <a:gd name="T45" fmla="*/ 345 h 463"/>
                <a:gd name="T46" fmla="*/ 2 w 821"/>
                <a:gd name="T47" fmla="*/ 377 h 463"/>
                <a:gd name="T48" fmla="*/ 7 w 821"/>
                <a:gd name="T49" fmla="*/ 404 h 463"/>
                <a:gd name="T50" fmla="*/ 16 w 821"/>
                <a:gd name="T51" fmla="*/ 429 h 463"/>
                <a:gd name="T52" fmla="*/ 28 w 821"/>
                <a:gd name="T53" fmla="*/ 446 h 463"/>
                <a:gd name="T54" fmla="*/ 41 w 821"/>
                <a:gd name="T55" fmla="*/ 458 h 463"/>
                <a:gd name="T56" fmla="*/ 55 w 821"/>
                <a:gd name="T57" fmla="*/ 463 h 46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21" h="463">
                  <a:moveTo>
                    <a:pt x="55" y="463"/>
                  </a:moveTo>
                  <a:lnTo>
                    <a:pt x="766" y="463"/>
                  </a:lnTo>
                  <a:lnTo>
                    <a:pt x="781" y="458"/>
                  </a:lnTo>
                  <a:lnTo>
                    <a:pt x="793" y="446"/>
                  </a:lnTo>
                  <a:lnTo>
                    <a:pt x="805" y="429"/>
                  </a:lnTo>
                  <a:lnTo>
                    <a:pt x="813" y="404"/>
                  </a:lnTo>
                  <a:lnTo>
                    <a:pt x="819" y="377"/>
                  </a:lnTo>
                  <a:lnTo>
                    <a:pt x="821" y="345"/>
                  </a:lnTo>
                  <a:lnTo>
                    <a:pt x="821" y="115"/>
                  </a:lnTo>
                  <a:lnTo>
                    <a:pt x="819" y="86"/>
                  </a:lnTo>
                  <a:lnTo>
                    <a:pt x="813" y="56"/>
                  </a:lnTo>
                  <a:lnTo>
                    <a:pt x="805" y="32"/>
                  </a:lnTo>
                  <a:lnTo>
                    <a:pt x="793" y="15"/>
                  </a:lnTo>
                  <a:lnTo>
                    <a:pt x="781" y="2"/>
                  </a:lnTo>
                  <a:lnTo>
                    <a:pt x="766" y="0"/>
                  </a:lnTo>
                  <a:lnTo>
                    <a:pt x="55" y="0"/>
                  </a:lnTo>
                  <a:lnTo>
                    <a:pt x="41" y="2"/>
                  </a:lnTo>
                  <a:lnTo>
                    <a:pt x="28" y="15"/>
                  </a:lnTo>
                  <a:lnTo>
                    <a:pt x="16" y="32"/>
                  </a:lnTo>
                  <a:lnTo>
                    <a:pt x="7" y="56"/>
                  </a:lnTo>
                  <a:lnTo>
                    <a:pt x="2" y="86"/>
                  </a:lnTo>
                  <a:lnTo>
                    <a:pt x="0" y="115"/>
                  </a:lnTo>
                  <a:lnTo>
                    <a:pt x="0" y="345"/>
                  </a:lnTo>
                  <a:lnTo>
                    <a:pt x="2" y="377"/>
                  </a:lnTo>
                  <a:lnTo>
                    <a:pt x="7" y="404"/>
                  </a:lnTo>
                  <a:lnTo>
                    <a:pt x="16" y="429"/>
                  </a:lnTo>
                  <a:lnTo>
                    <a:pt x="28" y="446"/>
                  </a:lnTo>
                  <a:lnTo>
                    <a:pt x="41" y="458"/>
                  </a:lnTo>
                  <a:lnTo>
                    <a:pt x="55" y="463"/>
                  </a:lnTo>
                  <a:close/>
                </a:path>
              </a:pathLst>
            </a:custGeom>
            <a:solidFill>
              <a:srgbClr val="FF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91" name="Rectangle 35"/>
            <p:cNvSpPr>
              <a:spLocks noChangeArrowheads="1"/>
            </p:cNvSpPr>
            <p:nvPr/>
          </p:nvSpPr>
          <p:spPr bwMode="auto">
            <a:xfrm>
              <a:off x="11212" y="8653"/>
              <a:ext cx="821" cy="162"/>
            </a:xfrm>
            <a:prstGeom prst="rect">
              <a:avLst/>
            </a:prstGeom>
            <a:solidFill>
              <a:srgbClr val="FFFFFF"/>
            </a:solidFill>
            <a:ln w="762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92" name="Freeform 36"/>
            <p:cNvSpPr>
              <a:spLocks/>
            </p:cNvSpPr>
            <p:nvPr/>
          </p:nvSpPr>
          <p:spPr bwMode="auto">
            <a:xfrm>
              <a:off x="11547" y="8656"/>
              <a:ext cx="150" cy="157"/>
            </a:xfrm>
            <a:custGeom>
              <a:avLst/>
              <a:gdLst>
                <a:gd name="T0" fmla="*/ 28 w 150"/>
                <a:gd name="T1" fmla="*/ 157 h 157"/>
                <a:gd name="T2" fmla="*/ 124 w 150"/>
                <a:gd name="T3" fmla="*/ 157 h 157"/>
                <a:gd name="T4" fmla="*/ 134 w 150"/>
                <a:gd name="T5" fmla="*/ 152 h 157"/>
                <a:gd name="T6" fmla="*/ 142 w 150"/>
                <a:gd name="T7" fmla="*/ 139 h 157"/>
                <a:gd name="T8" fmla="*/ 149 w 150"/>
                <a:gd name="T9" fmla="*/ 120 h 157"/>
                <a:gd name="T10" fmla="*/ 150 w 150"/>
                <a:gd name="T11" fmla="*/ 98 h 157"/>
                <a:gd name="T12" fmla="*/ 150 w 150"/>
                <a:gd name="T13" fmla="*/ 59 h 157"/>
                <a:gd name="T14" fmla="*/ 149 w 150"/>
                <a:gd name="T15" fmla="*/ 37 h 157"/>
                <a:gd name="T16" fmla="*/ 142 w 150"/>
                <a:gd name="T17" fmla="*/ 17 h 157"/>
                <a:gd name="T18" fmla="*/ 134 w 150"/>
                <a:gd name="T19" fmla="*/ 5 h 157"/>
                <a:gd name="T20" fmla="*/ 124 w 150"/>
                <a:gd name="T21" fmla="*/ 0 h 157"/>
                <a:gd name="T22" fmla="*/ 28 w 150"/>
                <a:gd name="T23" fmla="*/ 0 h 157"/>
                <a:gd name="T24" fmla="*/ 17 w 150"/>
                <a:gd name="T25" fmla="*/ 5 h 157"/>
                <a:gd name="T26" fmla="*/ 8 w 150"/>
                <a:gd name="T27" fmla="*/ 17 h 157"/>
                <a:gd name="T28" fmla="*/ 2 w 150"/>
                <a:gd name="T29" fmla="*/ 37 h 157"/>
                <a:gd name="T30" fmla="*/ 0 w 150"/>
                <a:gd name="T31" fmla="*/ 59 h 157"/>
                <a:gd name="T32" fmla="*/ 0 w 150"/>
                <a:gd name="T33" fmla="*/ 98 h 157"/>
                <a:gd name="T34" fmla="*/ 2 w 150"/>
                <a:gd name="T35" fmla="*/ 120 h 157"/>
                <a:gd name="T36" fmla="*/ 8 w 150"/>
                <a:gd name="T37" fmla="*/ 139 h 157"/>
                <a:gd name="T38" fmla="*/ 17 w 150"/>
                <a:gd name="T39" fmla="*/ 152 h 157"/>
                <a:gd name="T40" fmla="*/ 28 w 150"/>
                <a:gd name="T41" fmla="*/ 157 h 1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0" h="157">
                  <a:moveTo>
                    <a:pt x="28" y="157"/>
                  </a:moveTo>
                  <a:lnTo>
                    <a:pt x="124" y="157"/>
                  </a:lnTo>
                  <a:lnTo>
                    <a:pt x="134" y="152"/>
                  </a:lnTo>
                  <a:lnTo>
                    <a:pt x="142" y="139"/>
                  </a:lnTo>
                  <a:lnTo>
                    <a:pt x="149" y="120"/>
                  </a:lnTo>
                  <a:lnTo>
                    <a:pt x="150" y="98"/>
                  </a:lnTo>
                  <a:lnTo>
                    <a:pt x="150" y="59"/>
                  </a:lnTo>
                  <a:lnTo>
                    <a:pt x="149" y="37"/>
                  </a:lnTo>
                  <a:lnTo>
                    <a:pt x="142" y="17"/>
                  </a:lnTo>
                  <a:lnTo>
                    <a:pt x="134" y="5"/>
                  </a:lnTo>
                  <a:lnTo>
                    <a:pt x="124" y="0"/>
                  </a:lnTo>
                  <a:lnTo>
                    <a:pt x="28" y="0"/>
                  </a:lnTo>
                  <a:lnTo>
                    <a:pt x="17" y="5"/>
                  </a:lnTo>
                  <a:lnTo>
                    <a:pt x="8" y="17"/>
                  </a:lnTo>
                  <a:lnTo>
                    <a:pt x="2" y="37"/>
                  </a:lnTo>
                  <a:lnTo>
                    <a:pt x="0" y="59"/>
                  </a:lnTo>
                  <a:lnTo>
                    <a:pt x="0" y="98"/>
                  </a:lnTo>
                  <a:lnTo>
                    <a:pt x="2" y="120"/>
                  </a:lnTo>
                  <a:lnTo>
                    <a:pt x="8" y="139"/>
                  </a:lnTo>
                  <a:lnTo>
                    <a:pt x="17" y="152"/>
                  </a:lnTo>
                  <a:lnTo>
                    <a:pt x="28" y="157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93" name="Line 37"/>
            <p:cNvSpPr>
              <a:spLocks noChangeShapeType="1"/>
            </p:cNvSpPr>
            <p:nvPr/>
          </p:nvSpPr>
          <p:spPr bwMode="auto">
            <a:xfrm>
              <a:off x="11267" y="8445"/>
              <a:ext cx="274" cy="0"/>
            </a:xfrm>
            <a:prstGeom prst="line">
              <a:avLst/>
            </a:prstGeom>
            <a:noFill/>
            <a:ln w="133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4" name="Line 38"/>
            <p:cNvSpPr>
              <a:spLocks noChangeShapeType="1"/>
            </p:cNvSpPr>
            <p:nvPr/>
          </p:nvSpPr>
          <p:spPr bwMode="auto">
            <a:xfrm>
              <a:off x="11690" y="8445"/>
              <a:ext cx="275" cy="0"/>
            </a:xfrm>
            <a:prstGeom prst="line">
              <a:avLst/>
            </a:prstGeom>
            <a:noFill/>
            <a:ln w="133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5" name="Line 39"/>
            <p:cNvSpPr>
              <a:spLocks noChangeShapeType="1"/>
            </p:cNvSpPr>
            <p:nvPr/>
          </p:nvSpPr>
          <p:spPr bwMode="auto">
            <a:xfrm>
              <a:off x="11212" y="8619"/>
              <a:ext cx="0" cy="230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6" name="Line 40"/>
            <p:cNvSpPr>
              <a:spLocks noChangeShapeType="1"/>
            </p:cNvSpPr>
            <p:nvPr/>
          </p:nvSpPr>
          <p:spPr bwMode="auto">
            <a:xfrm>
              <a:off x="12033" y="8619"/>
              <a:ext cx="0" cy="230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7" name="Rectangle 41"/>
            <p:cNvSpPr>
              <a:spLocks noChangeArrowheads="1"/>
            </p:cNvSpPr>
            <p:nvPr/>
          </p:nvSpPr>
          <p:spPr bwMode="auto">
            <a:xfrm>
              <a:off x="11213" y="9095"/>
              <a:ext cx="5137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Aft>
                  <a:spcPts val="1000"/>
                </a:spcAft>
              </a:pPr>
              <a:r>
                <a:rPr lang="de-AT" sz="1100" b="1">
                  <a:solidFill>
                    <a:srgbClr val="000000"/>
                  </a:solidFill>
                  <a:latin typeface="Arial" charset="0"/>
                </a:rPr>
                <a:t>ÖSTERREICHISCHES KURATORIUM </a:t>
              </a:r>
              <a:br>
                <a:rPr lang="de-AT" sz="1100" b="1">
                  <a:solidFill>
                    <a:srgbClr val="000000"/>
                  </a:solidFill>
                  <a:latin typeface="Arial" charset="0"/>
                </a:rPr>
              </a:br>
              <a:r>
                <a:rPr lang="de-AT" sz="1100" b="1">
                  <a:solidFill>
                    <a:srgbClr val="000000"/>
                  </a:solidFill>
                  <a:latin typeface="Arial" charset="0"/>
                </a:rPr>
                <a:t>FÜR FLUGSICHERHEIT</a:t>
              </a:r>
              <a:endParaRPr lang="de-AT" sz="1100"/>
            </a:p>
          </p:txBody>
        </p:sp>
      </p:grpSp>
      <p:sp>
        <p:nvSpPr>
          <p:cNvPr id="3077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6F072B-DC36-4C1F-8D77-5F86A17B9304}" type="slidenum">
              <a:rPr lang="de-AT" sz="1400" smtClean="0"/>
              <a:pPr eaLnBrk="1" hangingPunct="1"/>
              <a:t>1</a:t>
            </a:fld>
            <a:endParaRPr lang="de-AT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58813"/>
          </a:xfrm>
        </p:spPr>
        <p:txBody>
          <a:bodyPr/>
          <a:lstStyle/>
          <a:p>
            <a:pPr algn="l" eaLnBrk="1" hangingPunct="1"/>
            <a:r>
              <a:rPr lang="de-DE" sz="3200" b="1" dirty="0" smtClean="0">
                <a:cs typeface="Arial" charset="0"/>
              </a:rPr>
              <a:t>SONSTIGES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824413"/>
          </a:xfrm>
        </p:spPr>
        <p:txBody>
          <a:bodyPr/>
          <a:lstStyle/>
          <a:p>
            <a:pPr eaLnBrk="1" hangingPunct="1"/>
            <a:r>
              <a:rPr lang="de-DE" sz="2800" dirty="0" smtClean="0">
                <a:cs typeface="Arial" charset="0"/>
              </a:rPr>
              <a:t>Temporäre zivile Luftraumreservierung (</a:t>
            </a:r>
            <a:r>
              <a:rPr lang="de-DE" sz="2800" dirty="0" err="1" smtClean="0">
                <a:cs typeface="Arial" charset="0"/>
              </a:rPr>
              <a:t>TRA</a:t>
            </a:r>
            <a:r>
              <a:rPr lang="de-DE" sz="2800" dirty="0" smtClean="0">
                <a:cs typeface="Arial" charset="0"/>
              </a:rPr>
              <a:t>):</a:t>
            </a:r>
          </a:p>
          <a:p>
            <a:pPr lvl="1" eaLnBrk="1" hangingPunct="1"/>
            <a:r>
              <a:rPr lang="de-DE" sz="2400" dirty="0" smtClean="0">
                <a:cs typeface="Arial" charset="0"/>
              </a:rPr>
              <a:t>Luftraum C oder D wird in der Zeit der Aktivierung als G klassifiziert.</a:t>
            </a:r>
          </a:p>
          <a:p>
            <a:pPr lvl="1" eaLnBrk="1" hangingPunct="1"/>
            <a:r>
              <a:rPr lang="de-DE" sz="2400" dirty="0" smtClean="0">
                <a:cs typeface="Arial" charset="0"/>
              </a:rPr>
              <a:t>Publikation in </a:t>
            </a:r>
            <a:r>
              <a:rPr lang="de-DE" sz="2400" dirty="0" err="1" smtClean="0">
                <a:cs typeface="Arial" charset="0"/>
              </a:rPr>
              <a:t>AIP</a:t>
            </a:r>
            <a:endParaRPr lang="de-DE" sz="2800" dirty="0" smtClean="0">
              <a:cs typeface="Arial" charset="0"/>
            </a:endParaRPr>
          </a:p>
          <a:p>
            <a:pPr eaLnBrk="1" hangingPunct="1"/>
            <a:r>
              <a:rPr lang="de-DE" sz="2800" dirty="0" smtClean="0">
                <a:cs typeface="Arial" charset="0"/>
              </a:rPr>
              <a:t>Transponderpflicht: für </a:t>
            </a:r>
            <a:r>
              <a:rPr lang="de-DE" sz="2800" dirty="0" smtClean="0">
                <a:cs typeface="Arial" charset="0"/>
              </a:rPr>
              <a:t>kraftangetriebene </a:t>
            </a:r>
            <a:r>
              <a:rPr lang="de-DE" sz="2800" dirty="0" err="1" smtClean="0">
                <a:cs typeface="Arial" charset="0"/>
              </a:rPr>
              <a:t>Lfz</a:t>
            </a:r>
            <a:r>
              <a:rPr lang="de-DE" sz="2800" dirty="0" smtClean="0">
                <a:cs typeface="Arial" charset="0"/>
              </a:rPr>
              <a:t> schwerer als Luft in Luftraum E</a:t>
            </a:r>
          </a:p>
          <a:p>
            <a:pPr lvl="1" eaLnBrk="1" hangingPunct="1"/>
            <a:r>
              <a:rPr lang="de-DE" sz="2400" dirty="0" smtClean="0">
                <a:cs typeface="Arial" charset="0"/>
              </a:rPr>
              <a:t>Mode S</a:t>
            </a:r>
          </a:p>
          <a:p>
            <a:pPr lvl="1" eaLnBrk="1" hangingPunct="1"/>
            <a:r>
              <a:rPr lang="de-DE" sz="2400" dirty="0" smtClean="0">
                <a:cs typeface="Arial" charset="0"/>
              </a:rPr>
              <a:t>Bereits eingebaute Transponder bis 31.12.2017</a:t>
            </a:r>
            <a:endParaRPr lang="de-DE" sz="2800" dirty="0" smtClean="0">
              <a:cs typeface="Arial" charset="0"/>
            </a:endParaRPr>
          </a:p>
          <a:p>
            <a:pPr eaLnBrk="1" hangingPunct="1"/>
            <a:r>
              <a:rPr lang="de-DE" sz="2800" dirty="0" smtClean="0">
                <a:cs typeface="Arial" charset="0"/>
              </a:rPr>
              <a:t>Neue Luftraumstruktur (</a:t>
            </a:r>
            <a:r>
              <a:rPr lang="de-DE" sz="2800" dirty="0" err="1" smtClean="0">
                <a:cs typeface="Arial" charset="0"/>
              </a:rPr>
              <a:t>CTAs</a:t>
            </a:r>
            <a:r>
              <a:rPr lang="de-DE" sz="2800" dirty="0" smtClean="0">
                <a:cs typeface="Arial" charset="0"/>
              </a:rPr>
              <a:t>, </a:t>
            </a:r>
            <a:r>
              <a:rPr lang="de-DE" sz="2800" dirty="0" err="1" smtClean="0">
                <a:cs typeface="Arial" charset="0"/>
              </a:rPr>
              <a:t>TMAs</a:t>
            </a:r>
            <a:r>
              <a:rPr lang="de-DE" sz="2800" dirty="0" smtClean="0">
                <a:cs typeface="Arial" charset="0"/>
              </a:rPr>
              <a:t>, </a:t>
            </a:r>
            <a:r>
              <a:rPr lang="de-DE" sz="2800" dirty="0" err="1" smtClean="0">
                <a:cs typeface="Arial" charset="0"/>
              </a:rPr>
              <a:t>CTRs</a:t>
            </a:r>
            <a:r>
              <a:rPr lang="de-DE" sz="2800" dirty="0" smtClean="0">
                <a:cs typeface="Arial" charset="0"/>
              </a:rPr>
              <a:t>)</a:t>
            </a:r>
          </a:p>
        </p:txBody>
      </p:sp>
      <p:sp>
        <p:nvSpPr>
          <p:cNvPr id="5124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BFB012D-53A3-4858-A1E1-1F119B2B39C8}" type="slidenum">
              <a:rPr lang="de-AT" sz="1400" smtClean="0">
                <a:latin typeface="Arial" charset="0"/>
                <a:cs typeface="Arial" charset="0"/>
              </a:rPr>
              <a:pPr eaLnBrk="1" hangingPunct="1"/>
              <a:t>10</a:t>
            </a:fld>
            <a:endParaRPr lang="de-AT" sz="140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42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4000" b="1" dirty="0" smtClean="0">
                <a:cs typeface="Arial" charset="0"/>
              </a:rPr>
              <a:t>NEUE REGELUNGEN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z="2800" dirty="0" smtClean="0">
                <a:cs typeface="Arial" charset="0"/>
              </a:rPr>
              <a:t>Regulation 923/2012: </a:t>
            </a:r>
            <a:r>
              <a:rPr lang="de-DE" sz="2800" dirty="0" err="1" smtClean="0">
                <a:cs typeface="Arial" charset="0"/>
              </a:rPr>
              <a:t>Standardised</a:t>
            </a:r>
            <a:r>
              <a:rPr lang="de-DE" sz="2800" dirty="0" smtClean="0">
                <a:cs typeface="Arial" charset="0"/>
              </a:rPr>
              <a:t> European Rules </a:t>
            </a:r>
            <a:r>
              <a:rPr lang="de-DE" sz="2800" dirty="0" err="1" smtClean="0">
                <a:cs typeface="Arial" charset="0"/>
              </a:rPr>
              <a:t>of</a:t>
            </a:r>
            <a:r>
              <a:rPr lang="de-DE" sz="2800" dirty="0" smtClean="0">
                <a:cs typeface="Arial" charset="0"/>
              </a:rPr>
              <a:t> </a:t>
            </a:r>
            <a:r>
              <a:rPr lang="de-DE" sz="2800" dirty="0" err="1" smtClean="0">
                <a:cs typeface="Arial" charset="0"/>
              </a:rPr>
              <a:t>the</a:t>
            </a:r>
            <a:r>
              <a:rPr lang="de-DE" sz="2800" dirty="0" smtClean="0">
                <a:cs typeface="Arial" charset="0"/>
              </a:rPr>
              <a:t> Air (SERA)</a:t>
            </a:r>
          </a:p>
          <a:p>
            <a:pPr eaLnBrk="1" hangingPunct="1"/>
            <a:r>
              <a:rPr lang="de-DE" sz="2800" dirty="0" smtClean="0">
                <a:cs typeface="Arial" charset="0"/>
              </a:rPr>
              <a:t>In Kraft seit 05.12.2014 / 11.12.2014 (?)</a:t>
            </a:r>
          </a:p>
          <a:p>
            <a:pPr eaLnBrk="1" hangingPunct="1"/>
            <a:r>
              <a:rPr lang="de-DE" sz="2800" dirty="0" smtClean="0">
                <a:cs typeface="Arial" charset="0"/>
              </a:rPr>
              <a:t>Erhältlich auf </a:t>
            </a:r>
            <a:r>
              <a:rPr lang="de-DE" sz="2800" dirty="0" err="1" smtClean="0">
                <a:cs typeface="Arial" charset="0"/>
              </a:rPr>
              <a:t>EASA</a:t>
            </a:r>
            <a:r>
              <a:rPr lang="de-DE" sz="2800" dirty="0" smtClean="0">
                <a:cs typeface="Arial" charset="0"/>
              </a:rPr>
              <a:t> Website / </a:t>
            </a:r>
            <a:r>
              <a:rPr lang="de-DE" sz="2800" dirty="0" err="1" smtClean="0">
                <a:cs typeface="Arial" charset="0"/>
              </a:rPr>
              <a:t>ÖNfL</a:t>
            </a:r>
            <a:endParaRPr lang="de-DE" sz="2800" dirty="0" smtClean="0">
              <a:cs typeface="Arial" charset="0"/>
            </a:endParaRPr>
          </a:p>
          <a:p>
            <a:pPr eaLnBrk="1" hangingPunct="1"/>
            <a:r>
              <a:rPr lang="de-DE" sz="2800" dirty="0" err="1" smtClean="0">
                <a:cs typeface="Arial" charset="0"/>
              </a:rPr>
              <a:t>LVR</a:t>
            </a:r>
            <a:r>
              <a:rPr lang="de-DE" sz="2800" dirty="0" smtClean="0">
                <a:cs typeface="Arial" charset="0"/>
              </a:rPr>
              <a:t> 2014: </a:t>
            </a:r>
            <a:r>
              <a:rPr lang="de-DE" sz="2800" dirty="0" err="1" smtClean="0">
                <a:cs typeface="Arial" charset="0"/>
              </a:rPr>
              <a:t>BGBl</a:t>
            </a:r>
            <a:r>
              <a:rPr lang="de-DE" sz="2800" dirty="0" smtClean="0">
                <a:cs typeface="Arial" charset="0"/>
              </a:rPr>
              <a:t>. II Nr. 297/2014 seit 11.12.</a:t>
            </a:r>
          </a:p>
        </p:txBody>
      </p:sp>
      <p:sp>
        <p:nvSpPr>
          <p:cNvPr id="4100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6FE3363-D8B1-430E-87C5-7B930EEB0A4A}" type="slidenum">
              <a:rPr lang="de-AT" sz="1400" smtClean="0">
                <a:latin typeface="Arial" charset="0"/>
                <a:cs typeface="Arial" charset="0"/>
              </a:rPr>
              <a:pPr eaLnBrk="1" hangingPunct="1"/>
              <a:t>2</a:t>
            </a:fld>
            <a:endParaRPr lang="de-AT" sz="1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58813"/>
          </a:xfrm>
        </p:spPr>
        <p:txBody>
          <a:bodyPr/>
          <a:lstStyle/>
          <a:p>
            <a:pPr algn="l" eaLnBrk="1" hangingPunct="1"/>
            <a:r>
              <a:rPr lang="de-DE" sz="3200" b="1" dirty="0" smtClean="0">
                <a:cs typeface="Arial" charset="0"/>
              </a:rPr>
              <a:t>MINDESTFLUGHÖHEN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824413"/>
          </a:xfrm>
        </p:spPr>
        <p:txBody>
          <a:bodyPr/>
          <a:lstStyle/>
          <a:p>
            <a:pPr eaLnBrk="1" hangingPunct="1"/>
            <a:r>
              <a:rPr lang="de-DE" sz="2800" dirty="0" smtClean="0">
                <a:cs typeface="Arial" charset="0"/>
              </a:rPr>
              <a:t>Städte, dicht besiedelte Gebiete, Menschenansammlungen: 1000ft (600m Radius)</a:t>
            </a:r>
          </a:p>
          <a:p>
            <a:pPr eaLnBrk="1" hangingPunct="1"/>
            <a:r>
              <a:rPr lang="de-DE" sz="2800" dirty="0" smtClean="0">
                <a:cs typeface="Arial" charset="0"/>
              </a:rPr>
              <a:t>Sonst: 500ft (150m Radius)</a:t>
            </a:r>
          </a:p>
          <a:p>
            <a:pPr eaLnBrk="1" hangingPunct="1"/>
            <a:r>
              <a:rPr lang="de-DE" sz="2800" dirty="0" smtClean="0">
                <a:cs typeface="Arial" charset="0"/>
              </a:rPr>
              <a:t>Hinweis auf Industrieanlagen weggefallen</a:t>
            </a:r>
          </a:p>
          <a:p>
            <a:pPr eaLnBrk="1" hangingPunct="1"/>
            <a:r>
              <a:rPr lang="de-DE" sz="2800" dirty="0" smtClean="0">
                <a:cs typeface="Arial" charset="0"/>
              </a:rPr>
              <a:t>Keine Sonderregeln für Wien, Graz, Linz, Klagenfurt, Salzburg, Innsbruck</a:t>
            </a:r>
          </a:p>
          <a:p>
            <a:pPr eaLnBrk="1" hangingPunct="1"/>
            <a:r>
              <a:rPr lang="de-DE" sz="2800" dirty="0" smtClean="0">
                <a:cs typeface="Arial" charset="0"/>
              </a:rPr>
              <a:t>Beachte jedoch LO(R) 15 über Wien</a:t>
            </a:r>
          </a:p>
          <a:p>
            <a:pPr marL="0" indent="0" eaLnBrk="1" hangingPunct="1">
              <a:buNone/>
            </a:pPr>
            <a:endParaRPr lang="de-DE" sz="2800" dirty="0" smtClean="0">
              <a:cs typeface="Arial" charset="0"/>
            </a:endParaRPr>
          </a:p>
        </p:txBody>
      </p:sp>
      <p:sp>
        <p:nvSpPr>
          <p:cNvPr id="5124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BFB012D-53A3-4858-A1E1-1F119B2B39C8}" type="slidenum">
              <a:rPr lang="de-AT" sz="1400" smtClean="0">
                <a:latin typeface="Arial" charset="0"/>
                <a:cs typeface="Arial" charset="0"/>
              </a:rPr>
              <a:pPr eaLnBrk="1" hangingPunct="1"/>
              <a:t>3</a:t>
            </a:fld>
            <a:endParaRPr lang="de-AT" sz="1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58813"/>
          </a:xfrm>
        </p:spPr>
        <p:txBody>
          <a:bodyPr/>
          <a:lstStyle/>
          <a:p>
            <a:pPr algn="l" eaLnBrk="1" hangingPunct="1"/>
            <a:r>
              <a:rPr lang="de-DE" sz="3200" b="1" dirty="0" smtClean="0">
                <a:cs typeface="Arial" charset="0"/>
              </a:rPr>
              <a:t>MINDESTFLUGHÖHEN - AUSNAHMEN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824413"/>
          </a:xfrm>
        </p:spPr>
        <p:txBody>
          <a:bodyPr/>
          <a:lstStyle/>
          <a:p>
            <a:pPr eaLnBrk="1" hangingPunct="1"/>
            <a:r>
              <a:rPr lang="de-DE" sz="2800" dirty="0" smtClean="0">
                <a:cs typeface="Arial" charset="0"/>
              </a:rPr>
              <a:t>Start, Landung, Landeanflug ohne Landung, Schleppgegenstände</a:t>
            </a:r>
          </a:p>
          <a:p>
            <a:pPr eaLnBrk="1" hangingPunct="1"/>
            <a:r>
              <a:rPr lang="de-DE" sz="2800" dirty="0" smtClean="0">
                <a:cs typeface="Arial" charset="0"/>
              </a:rPr>
              <a:t>Ambulanz- und Rettungsflüge, </a:t>
            </a:r>
            <a:r>
              <a:rPr lang="de-DE" sz="2800" dirty="0" err="1" smtClean="0">
                <a:cs typeface="Arial" charset="0"/>
              </a:rPr>
              <a:t>SAR</a:t>
            </a:r>
            <a:r>
              <a:rPr lang="de-DE" sz="2800" dirty="0" smtClean="0">
                <a:cs typeface="Arial" charset="0"/>
              </a:rPr>
              <a:t> etc.</a:t>
            </a:r>
          </a:p>
          <a:p>
            <a:pPr eaLnBrk="1" hangingPunct="1"/>
            <a:r>
              <a:rPr lang="de-DE" sz="2800" dirty="0" smtClean="0">
                <a:cs typeface="Arial" charset="0"/>
              </a:rPr>
              <a:t>Hagelabwehr, Fallschirmabsprünge</a:t>
            </a:r>
          </a:p>
          <a:p>
            <a:pPr eaLnBrk="1" hangingPunct="1"/>
            <a:r>
              <a:rPr lang="de-DE" sz="2800" dirty="0" err="1" smtClean="0">
                <a:cs typeface="Arial" charset="0"/>
              </a:rPr>
              <a:t>tw</a:t>
            </a:r>
            <a:r>
              <a:rPr lang="de-DE" sz="2800" dirty="0" smtClean="0">
                <a:cs typeface="Arial" charset="0"/>
              </a:rPr>
              <a:t>. Hänge- und Paragleiter, Hangsegeln</a:t>
            </a:r>
          </a:p>
          <a:p>
            <a:pPr eaLnBrk="1" hangingPunct="1"/>
            <a:r>
              <a:rPr lang="de-DE" sz="2800" dirty="0" smtClean="0">
                <a:cs typeface="Arial" charset="0"/>
              </a:rPr>
              <a:t>Genehmigung der </a:t>
            </a:r>
            <a:r>
              <a:rPr lang="de-DE" sz="2800" dirty="0" err="1" smtClean="0">
                <a:cs typeface="Arial" charset="0"/>
              </a:rPr>
              <a:t>ACG</a:t>
            </a:r>
            <a:endParaRPr lang="de-DE" sz="2800" dirty="0" smtClean="0">
              <a:cs typeface="Arial" charset="0"/>
            </a:endParaRPr>
          </a:p>
          <a:p>
            <a:pPr eaLnBrk="1" hangingPunct="1"/>
            <a:r>
              <a:rPr lang="de-DE" sz="2800" dirty="0" smtClean="0">
                <a:cs typeface="Arial" charset="0"/>
              </a:rPr>
              <a:t>Neu: Bauwerke und Seile dürften (mit Genehmigung) auch </a:t>
            </a:r>
            <a:r>
              <a:rPr lang="de-DE" sz="2800" dirty="0" err="1" smtClean="0">
                <a:cs typeface="Arial" charset="0"/>
              </a:rPr>
              <a:t>UNTERflogen</a:t>
            </a:r>
            <a:r>
              <a:rPr lang="de-DE" sz="2800" dirty="0" smtClean="0">
                <a:cs typeface="Arial" charset="0"/>
              </a:rPr>
              <a:t> werden</a:t>
            </a:r>
          </a:p>
          <a:p>
            <a:pPr marL="0" indent="0" eaLnBrk="1" hangingPunct="1">
              <a:buNone/>
            </a:pPr>
            <a:endParaRPr lang="de-DE" sz="2800" dirty="0" smtClean="0">
              <a:cs typeface="Arial" charset="0"/>
            </a:endParaRPr>
          </a:p>
        </p:txBody>
      </p:sp>
      <p:sp>
        <p:nvSpPr>
          <p:cNvPr id="5124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BFB012D-53A3-4858-A1E1-1F119B2B39C8}" type="slidenum">
              <a:rPr lang="de-AT" sz="1400" smtClean="0">
                <a:latin typeface="Arial" charset="0"/>
                <a:cs typeface="Arial" charset="0"/>
              </a:rPr>
              <a:pPr eaLnBrk="1" hangingPunct="1"/>
              <a:t>4</a:t>
            </a:fld>
            <a:endParaRPr lang="de-AT" sz="140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0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58813"/>
          </a:xfrm>
        </p:spPr>
        <p:txBody>
          <a:bodyPr/>
          <a:lstStyle/>
          <a:p>
            <a:pPr algn="l" eaLnBrk="1" hangingPunct="1"/>
            <a:r>
              <a:rPr lang="de-DE" sz="3200" b="1" dirty="0" err="1" smtClean="0">
                <a:cs typeface="Arial" charset="0"/>
              </a:rPr>
              <a:t>VFR</a:t>
            </a:r>
            <a:endParaRPr lang="de-DE" sz="3200" b="1" dirty="0" smtClean="0">
              <a:cs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824413"/>
          </a:xfrm>
        </p:spPr>
        <p:txBody>
          <a:bodyPr/>
          <a:lstStyle/>
          <a:p>
            <a:pPr eaLnBrk="1" hangingPunct="1"/>
            <a:r>
              <a:rPr lang="de-DE" sz="2800" dirty="0" smtClean="0">
                <a:cs typeface="Arial" charset="0"/>
              </a:rPr>
              <a:t>Nicht oberhalb von FL195 (</a:t>
            </a:r>
            <a:r>
              <a:rPr lang="de-DE" sz="2800" dirty="0" err="1" smtClean="0">
                <a:cs typeface="Arial" charset="0"/>
              </a:rPr>
              <a:t>Approval</a:t>
            </a:r>
            <a:r>
              <a:rPr lang="de-DE" sz="2800" dirty="0" smtClean="0">
                <a:cs typeface="Arial" charset="0"/>
              </a:rPr>
              <a:t> notw.)</a:t>
            </a:r>
          </a:p>
          <a:p>
            <a:pPr eaLnBrk="1" hangingPunct="1"/>
            <a:r>
              <a:rPr lang="de-DE" sz="2800" dirty="0" smtClean="0">
                <a:cs typeface="Arial" charset="0"/>
              </a:rPr>
              <a:t>Halbkreisflugregeln, wenn oberhalb von 3000ft über Grund.</a:t>
            </a:r>
          </a:p>
          <a:p>
            <a:pPr eaLnBrk="1" hangingPunct="1"/>
            <a:endParaRPr lang="de-DE" sz="2800" dirty="0">
              <a:cs typeface="Arial" charset="0"/>
            </a:endParaRPr>
          </a:p>
          <a:p>
            <a:pPr eaLnBrk="1" hangingPunct="1"/>
            <a:r>
              <a:rPr lang="de-DE" sz="2800" dirty="0" smtClean="0">
                <a:cs typeface="Arial" charset="0"/>
              </a:rPr>
              <a:t>N-</a:t>
            </a:r>
            <a:r>
              <a:rPr lang="de-DE" sz="2800" dirty="0" err="1" smtClean="0">
                <a:cs typeface="Arial" charset="0"/>
              </a:rPr>
              <a:t>VFR</a:t>
            </a:r>
            <a:r>
              <a:rPr lang="de-DE" sz="2800" dirty="0" smtClean="0">
                <a:cs typeface="Arial" charset="0"/>
              </a:rPr>
              <a:t>: auch im unkontrollierten Luftraum</a:t>
            </a:r>
          </a:p>
          <a:p>
            <a:pPr lvl="1" eaLnBrk="1" hangingPunct="1"/>
            <a:r>
              <a:rPr lang="de-DE" sz="2400" dirty="0" smtClean="0">
                <a:cs typeface="Arial" charset="0"/>
              </a:rPr>
              <a:t>Flugplan wenn außerhalb Platzbereich, Funk</a:t>
            </a:r>
          </a:p>
          <a:p>
            <a:pPr lvl="1" eaLnBrk="1" hangingPunct="1"/>
            <a:r>
              <a:rPr lang="de-DE" sz="2400" dirty="0" smtClean="0">
                <a:cs typeface="Arial" charset="0"/>
              </a:rPr>
              <a:t>Flugsicht 5km (</a:t>
            </a:r>
            <a:r>
              <a:rPr lang="de-DE" sz="2400" dirty="0" err="1" smtClean="0">
                <a:cs typeface="Arial" charset="0"/>
              </a:rPr>
              <a:t>F,G</a:t>
            </a:r>
            <a:r>
              <a:rPr lang="de-DE" sz="2400" dirty="0" smtClean="0">
                <a:cs typeface="Arial" charset="0"/>
              </a:rPr>
              <a:t> Helikopter: 3km)</a:t>
            </a:r>
          </a:p>
          <a:p>
            <a:pPr lvl="1" eaLnBrk="1" hangingPunct="1"/>
            <a:r>
              <a:rPr lang="de-DE" sz="2400" dirty="0" smtClean="0">
                <a:cs typeface="Arial" charset="0"/>
              </a:rPr>
              <a:t>Mindestflughöhen 1000ft / 2000ft</a:t>
            </a:r>
          </a:p>
          <a:p>
            <a:pPr lvl="1" eaLnBrk="1" hangingPunct="1"/>
            <a:r>
              <a:rPr lang="de-DE" sz="2400" dirty="0" smtClean="0">
                <a:cs typeface="Arial" charset="0"/>
              </a:rPr>
              <a:t>Min. </a:t>
            </a:r>
            <a:r>
              <a:rPr lang="de-DE" sz="2400" dirty="0" err="1" smtClean="0">
                <a:cs typeface="Arial" charset="0"/>
              </a:rPr>
              <a:t>Ceiling</a:t>
            </a:r>
            <a:r>
              <a:rPr lang="de-DE" sz="2400" dirty="0" smtClean="0">
                <a:cs typeface="Arial" charset="0"/>
              </a:rPr>
              <a:t> 1500ft</a:t>
            </a:r>
          </a:p>
          <a:p>
            <a:pPr lvl="1" eaLnBrk="1" hangingPunct="1"/>
            <a:r>
              <a:rPr lang="de-DE" sz="2400" dirty="0" smtClean="0">
                <a:cs typeface="Arial" charset="0"/>
              </a:rPr>
              <a:t>Erdsicht unterhalb von 3000ft </a:t>
            </a:r>
            <a:r>
              <a:rPr lang="de-DE" sz="2400" dirty="0" err="1" smtClean="0">
                <a:cs typeface="Arial" charset="0"/>
              </a:rPr>
              <a:t>MSL</a:t>
            </a:r>
            <a:r>
              <a:rPr lang="de-DE" sz="2400" dirty="0" smtClean="0">
                <a:cs typeface="Arial" charset="0"/>
              </a:rPr>
              <a:t> / 1000ft </a:t>
            </a:r>
            <a:r>
              <a:rPr lang="de-DE" sz="2400" dirty="0" err="1" smtClean="0">
                <a:cs typeface="Arial" charset="0"/>
              </a:rPr>
              <a:t>AGL</a:t>
            </a:r>
            <a:endParaRPr lang="de-DE" sz="2400" dirty="0" smtClean="0">
              <a:cs typeface="Arial" charset="0"/>
            </a:endParaRPr>
          </a:p>
          <a:p>
            <a:pPr marL="0" indent="0" eaLnBrk="1" hangingPunct="1">
              <a:buNone/>
            </a:pPr>
            <a:endParaRPr lang="de-DE" sz="2800" dirty="0" smtClean="0">
              <a:cs typeface="Arial" charset="0"/>
            </a:endParaRPr>
          </a:p>
        </p:txBody>
      </p:sp>
      <p:sp>
        <p:nvSpPr>
          <p:cNvPr id="5124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BFB012D-53A3-4858-A1E1-1F119B2B39C8}" type="slidenum">
              <a:rPr lang="de-AT" sz="1400" smtClean="0">
                <a:latin typeface="Arial" charset="0"/>
                <a:cs typeface="Arial" charset="0"/>
              </a:rPr>
              <a:pPr eaLnBrk="1" hangingPunct="1"/>
              <a:t>5</a:t>
            </a:fld>
            <a:endParaRPr lang="de-AT" sz="140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28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58813"/>
          </a:xfrm>
        </p:spPr>
        <p:txBody>
          <a:bodyPr/>
          <a:lstStyle/>
          <a:p>
            <a:pPr algn="l" eaLnBrk="1" hangingPunct="1"/>
            <a:r>
              <a:rPr lang="de-DE" sz="3200" b="1" dirty="0" err="1" smtClean="0">
                <a:cs typeface="Arial" charset="0"/>
              </a:rPr>
              <a:t>SVFR</a:t>
            </a:r>
            <a:endParaRPr lang="de-DE" sz="3200" b="1" dirty="0" smtClean="0">
              <a:cs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824413"/>
          </a:xfrm>
        </p:spPr>
        <p:txBody>
          <a:bodyPr/>
          <a:lstStyle/>
          <a:p>
            <a:pPr eaLnBrk="1" hangingPunct="1"/>
            <a:r>
              <a:rPr lang="de-DE" sz="2800" dirty="0" smtClean="0">
                <a:cs typeface="Arial" charset="0"/>
              </a:rPr>
              <a:t>Frei von Wolken, Erdsicht</a:t>
            </a:r>
          </a:p>
          <a:p>
            <a:pPr eaLnBrk="1" hangingPunct="1"/>
            <a:r>
              <a:rPr lang="de-DE" sz="2800" dirty="0" smtClean="0">
                <a:cs typeface="Arial" charset="0"/>
              </a:rPr>
              <a:t>Min. 1,5 km Sicht (Hubschrauber: 800m)</a:t>
            </a:r>
          </a:p>
          <a:p>
            <a:pPr eaLnBrk="1" hangingPunct="1"/>
            <a:r>
              <a:rPr lang="de-DE" sz="2800" dirty="0" smtClean="0">
                <a:cs typeface="Arial" charset="0"/>
              </a:rPr>
              <a:t>Max. 140 </a:t>
            </a:r>
            <a:r>
              <a:rPr lang="de-DE" sz="2800" dirty="0" err="1" smtClean="0">
                <a:cs typeface="Arial" charset="0"/>
              </a:rPr>
              <a:t>KIAS</a:t>
            </a:r>
            <a:endParaRPr lang="de-DE" sz="2800" dirty="0" smtClean="0">
              <a:cs typeface="Arial" charset="0"/>
            </a:endParaRPr>
          </a:p>
          <a:p>
            <a:pPr eaLnBrk="1" hangingPunct="1"/>
            <a:r>
              <a:rPr lang="de-DE" sz="2800" dirty="0" smtClean="0">
                <a:cs typeface="Arial" charset="0"/>
              </a:rPr>
              <a:t>Während des Tages</a:t>
            </a:r>
          </a:p>
          <a:p>
            <a:pPr eaLnBrk="1" hangingPunct="1"/>
            <a:r>
              <a:rPr lang="de-DE" sz="2800" dirty="0" smtClean="0">
                <a:cs typeface="Arial" charset="0"/>
              </a:rPr>
              <a:t>Min. 600 </a:t>
            </a:r>
            <a:r>
              <a:rPr lang="de-DE" sz="2800" dirty="0" err="1" smtClean="0">
                <a:cs typeface="Arial" charset="0"/>
              </a:rPr>
              <a:t>ft</a:t>
            </a:r>
            <a:r>
              <a:rPr lang="de-DE" sz="2800" dirty="0" smtClean="0">
                <a:cs typeface="Arial" charset="0"/>
              </a:rPr>
              <a:t> </a:t>
            </a:r>
            <a:r>
              <a:rPr lang="de-DE" sz="2800" dirty="0" err="1" smtClean="0">
                <a:cs typeface="Arial" charset="0"/>
              </a:rPr>
              <a:t>Ceiling</a:t>
            </a:r>
            <a:endParaRPr lang="de-DE" sz="2400" dirty="0" smtClean="0">
              <a:cs typeface="Arial" charset="0"/>
            </a:endParaRPr>
          </a:p>
          <a:p>
            <a:pPr marL="0" indent="0" eaLnBrk="1" hangingPunct="1">
              <a:buNone/>
            </a:pPr>
            <a:endParaRPr lang="de-DE" sz="2800" dirty="0" smtClean="0">
              <a:cs typeface="Arial" charset="0"/>
            </a:endParaRPr>
          </a:p>
        </p:txBody>
      </p:sp>
      <p:sp>
        <p:nvSpPr>
          <p:cNvPr id="5124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BFB012D-53A3-4858-A1E1-1F119B2B39C8}" type="slidenum">
              <a:rPr lang="de-AT" sz="1400" smtClean="0">
                <a:latin typeface="Arial" charset="0"/>
                <a:cs typeface="Arial" charset="0"/>
              </a:rPr>
              <a:pPr eaLnBrk="1" hangingPunct="1"/>
              <a:t>6</a:t>
            </a:fld>
            <a:endParaRPr lang="de-AT" sz="140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85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58813"/>
          </a:xfrm>
        </p:spPr>
        <p:txBody>
          <a:bodyPr/>
          <a:lstStyle/>
          <a:p>
            <a:pPr algn="l" eaLnBrk="1" hangingPunct="1"/>
            <a:r>
              <a:rPr lang="de-DE" sz="3200" b="1" dirty="0" err="1" smtClean="0">
                <a:cs typeface="Arial" charset="0"/>
              </a:rPr>
              <a:t>IFR</a:t>
            </a:r>
            <a:endParaRPr lang="de-DE" sz="3200" b="1" dirty="0" smtClean="0">
              <a:cs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824413"/>
          </a:xfrm>
        </p:spPr>
        <p:txBody>
          <a:bodyPr/>
          <a:lstStyle/>
          <a:p>
            <a:pPr eaLnBrk="1" hangingPunct="1"/>
            <a:r>
              <a:rPr lang="de-DE" sz="2800" dirty="0" err="1" smtClean="0">
                <a:cs typeface="Arial" charset="0"/>
              </a:rPr>
              <a:t>RNAV</a:t>
            </a:r>
            <a:r>
              <a:rPr lang="de-DE" sz="2800" dirty="0" smtClean="0">
                <a:cs typeface="Arial" charset="0"/>
              </a:rPr>
              <a:t> oberhalb von 9500ft </a:t>
            </a:r>
            <a:r>
              <a:rPr lang="de-DE" sz="2800" dirty="0" err="1" smtClean="0">
                <a:cs typeface="Arial" charset="0"/>
              </a:rPr>
              <a:t>MSL</a:t>
            </a:r>
            <a:r>
              <a:rPr lang="de-DE" sz="2800" dirty="0" smtClean="0">
                <a:cs typeface="Arial" charset="0"/>
              </a:rPr>
              <a:t> erforderlich</a:t>
            </a:r>
          </a:p>
          <a:p>
            <a:pPr eaLnBrk="1" hangingPunct="1"/>
            <a:r>
              <a:rPr lang="de-DE" sz="2800" dirty="0" smtClean="0">
                <a:cs typeface="Arial" charset="0"/>
              </a:rPr>
              <a:t>Auch im unkontrollierten Luftraum</a:t>
            </a:r>
          </a:p>
          <a:p>
            <a:pPr eaLnBrk="1" hangingPunct="1"/>
            <a:r>
              <a:rPr lang="de-DE" sz="2800" dirty="0" smtClean="0">
                <a:cs typeface="Arial" charset="0"/>
              </a:rPr>
              <a:t>Zirkelschluß: „nur als kontrollierte Flüge“ – „Flüge soweit Flugverkehrskontrolldienst ausgeübt wird“ – „in kontrollierten Lufträumen“ ist weggefallen</a:t>
            </a:r>
          </a:p>
          <a:p>
            <a:pPr eaLnBrk="1" hangingPunct="1"/>
            <a:r>
              <a:rPr lang="de-DE" sz="2800" dirty="0" smtClean="0">
                <a:cs typeface="Arial" charset="0"/>
              </a:rPr>
              <a:t>Außerhalb kontrollierter Lufträume: Sprechfunkverbindung mit ATC bzw. FIS, soweit möglich, Positionsmeldungen notw.</a:t>
            </a:r>
          </a:p>
          <a:p>
            <a:pPr marL="0" indent="0" eaLnBrk="1" hangingPunct="1">
              <a:buNone/>
            </a:pPr>
            <a:r>
              <a:rPr lang="de-DE" sz="2800" dirty="0" smtClean="0">
                <a:cs typeface="Arial" charset="0"/>
              </a:rPr>
              <a:t>    Nach festen Verfahren, Std. Reiseflughöhen</a:t>
            </a:r>
          </a:p>
          <a:p>
            <a:pPr marL="0" indent="0" eaLnBrk="1" hangingPunct="1">
              <a:buNone/>
            </a:pPr>
            <a:endParaRPr lang="de-DE" sz="2400" dirty="0" smtClean="0">
              <a:cs typeface="Arial" charset="0"/>
            </a:endParaRPr>
          </a:p>
          <a:p>
            <a:pPr marL="0" indent="0" eaLnBrk="1" hangingPunct="1">
              <a:buNone/>
            </a:pPr>
            <a:endParaRPr lang="de-DE" sz="2800" dirty="0" smtClean="0">
              <a:cs typeface="Arial" charset="0"/>
            </a:endParaRPr>
          </a:p>
        </p:txBody>
      </p:sp>
      <p:sp>
        <p:nvSpPr>
          <p:cNvPr id="5124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BFB012D-53A3-4858-A1E1-1F119B2B39C8}" type="slidenum">
              <a:rPr lang="de-AT" sz="1400" smtClean="0">
                <a:latin typeface="Arial" charset="0"/>
                <a:cs typeface="Arial" charset="0"/>
              </a:rPr>
              <a:pPr eaLnBrk="1" hangingPunct="1"/>
              <a:t>7</a:t>
            </a:fld>
            <a:endParaRPr lang="de-AT" sz="140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69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58813"/>
          </a:xfrm>
        </p:spPr>
        <p:txBody>
          <a:bodyPr/>
          <a:lstStyle/>
          <a:p>
            <a:pPr algn="l" eaLnBrk="1" hangingPunct="1"/>
            <a:r>
              <a:rPr lang="de-DE" sz="3200" b="1" dirty="0" smtClean="0">
                <a:cs typeface="Arial" charset="0"/>
              </a:rPr>
              <a:t>FLUGPLAN</a:t>
            </a:r>
            <a:endParaRPr lang="de-DE" sz="3200" b="1" dirty="0" smtClean="0">
              <a:cs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824413"/>
          </a:xfrm>
        </p:spPr>
        <p:txBody>
          <a:bodyPr/>
          <a:lstStyle/>
          <a:p>
            <a:pPr eaLnBrk="1" hangingPunct="1"/>
            <a:r>
              <a:rPr lang="de-DE" sz="2800" dirty="0" smtClean="0">
                <a:cs typeface="Arial" charset="0"/>
              </a:rPr>
              <a:t>Allgemeines wie gehabt (kontrolliert, </a:t>
            </a:r>
            <a:r>
              <a:rPr lang="de-DE" sz="2800" dirty="0" err="1" smtClean="0">
                <a:cs typeface="Arial" charset="0"/>
              </a:rPr>
              <a:t>IFR</a:t>
            </a:r>
            <a:r>
              <a:rPr lang="de-DE" sz="2800" dirty="0" smtClean="0">
                <a:cs typeface="Arial" charset="0"/>
              </a:rPr>
              <a:t>, Grenzüberflug, </a:t>
            </a:r>
            <a:r>
              <a:rPr lang="de-DE" sz="2800" dirty="0" err="1" smtClean="0">
                <a:cs typeface="Arial" charset="0"/>
              </a:rPr>
              <a:t>Überland</a:t>
            </a:r>
            <a:r>
              <a:rPr lang="de-DE" sz="2800" dirty="0" smtClean="0">
                <a:cs typeface="Arial" charset="0"/>
              </a:rPr>
              <a:t> N-</a:t>
            </a:r>
            <a:r>
              <a:rPr lang="de-DE" sz="2800" dirty="0" err="1" smtClean="0">
                <a:cs typeface="Arial" charset="0"/>
              </a:rPr>
              <a:t>VFR</a:t>
            </a:r>
            <a:r>
              <a:rPr lang="de-DE" sz="2800" dirty="0" smtClean="0">
                <a:cs typeface="Arial" charset="0"/>
              </a:rPr>
              <a:t>)</a:t>
            </a:r>
            <a:endParaRPr lang="de-DE" sz="2800" dirty="0">
              <a:cs typeface="Arial" charset="0"/>
            </a:endParaRPr>
          </a:p>
          <a:p>
            <a:pPr eaLnBrk="1" hangingPunct="1"/>
            <a:r>
              <a:rPr lang="de-DE" sz="2800" dirty="0" smtClean="0">
                <a:cs typeface="Arial" charset="0"/>
              </a:rPr>
              <a:t>Mind. 60 Minuten vorher</a:t>
            </a:r>
          </a:p>
          <a:p>
            <a:pPr eaLnBrk="1" hangingPunct="1"/>
            <a:r>
              <a:rPr lang="de-DE" sz="2800" dirty="0" smtClean="0">
                <a:cs typeface="Arial" charset="0"/>
              </a:rPr>
              <a:t>Aktivierung erforderlich, außer „</a:t>
            </a:r>
            <a:r>
              <a:rPr lang="de-DE" sz="2800" dirty="0" err="1" smtClean="0">
                <a:cs typeface="Arial" charset="0"/>
              </a:rPr>
              <a:t>NOATD</a:t>
            </a:r>
            <a:r>
              <a:rPr lang="de-DE" sz="2800" dirty="0" smtClean="0">
                <a:cs typeface="Arial" charset="0"/>
              </a:rPr>
              <a:t>“</a:t>
            </a:r>
          </a:p>
          <a:p>
            <a:pPr eaLnBrk="1" hangingPunct="1"/>
            <a:r>
              <a:rPr lang="de-DE" sz="2800" dirty="0" smtClean="0">
                <a:cs typeface="Arial" charset="0"/>
              </a:rPr>
              <a:t>Eingeschränkter Flugplan für kurze Flugabschnitte (Start, Landung, Kreuzen) per ATC</a:t>
            </a:r>
          </a:p>
          <a:p>
            <a:pPr eaLnBrk="1" hangingPunct="1"/>
            <a:r>
              <a:rPr lang="de-DE" sz="2800" dirty="0" smtClean="0">
                <a:cs typeface="Arial" charset="0"/>
              </a:rPr>
              <a:t>Kein „</a:t>
            </a:r>
            <a:r>
              <a:rPr lang="de-DE" sz="2800" dirty="0" err="1" smtClean="0">
                <a:cs typeface="Arial" charset="0"/>
              </a:rPr>
              <a:t>NO</a:t>
            </a:r>
            <a:r>
              <a:rPr lang="de-DE" sz="2800" dirty="0" smtClean="0">
                <a:cs typeface="Arial" charset="0"/>
              </a:rPr>
              <a:t> ATA“, jedoch „</a:t>
            </a:r>
            <a:r>
              <a:rPr lang="de-DE" sz="2800" dirty="0" err="1" smtClean="0">
                <a:cs typeface="Arial" charset="0"/>
              </a:rPr>
              <a:t>cancellation</a:t>
            </a:r>
            <a:r>
              <a:rPr lang="de-DE" sz="2800" dirty="0" smtClean="0">
                <a:cs typeface="Arial" charset="0"/>
              </a:rPr>
              <a:t> </a:t>
            </a:r>
            <a:r>
              <a:rPr lang="de-DE" sz="2800" dirty="0" err="1" smtClean="0">
                <a:cs typeface="Arial" charset="0"/>
              </a:rPr>
              <a:t>of</a:t>
            </a:r>
            <a:r>
              <a:rPr lang="de-DE" sz="2800" dirty="0" smtClean="0">
                <a:cs typeface="Arial" charset="0"/>
              </a:rPr>
              <a:t> </a:t>
            </a:r>
            <a:r>
              <a:rPr lang="de-DE" sz="2800" dirty="0" err="1" smtClean="0">
                <a:cs typeface="Arial" charset="0"/>
              </a:rPr>
              <a:t>flight</a:t>
            </a:r>
            <a:r>
              <a:rPr lang="de-DE" sz="2800" dirty="0" smtClean="0">
                <a:cs typeface="Arial" charset="0"/>
              </a:rPr>
              <a:t> plan“! (d.h. Landemeldung oder äquivalent, oder Aufhebung des Flugplanes notwendig)</a:t>
            </a:r>
          </a:p>
        </p:txBody>
      </p:sp>
      <p:sp>
        <p:nvSpPr>
          <p:cNvPr id="5124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BFB012D-53A3-4858-A1E1-1F119B2B39C8}" type="slidenum">
              <a:rPr lang="de-AT" sz="1400" smtClean="0">
                <a:latin typeface="Arial" charset="0"/>
                <a:cs typeface="Arial" charset="0"/>
              </a:rPr>
              <a:pPr eaLnBrk="1" hangingPunct="1"/>
              <a:t>8</a:t>
            </a:fld>
            <a:endParaRPr lang="de-AT" sz="140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6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58813"/>
          </a:xfrm>
        </p:spPr>
        <p:txBody>
          <a:bodyPr/>
          <a:lstStyle/>
          <a:p>
            <a:pPr algn="l" eaLnBrk="1" hangingPunct="1"/>
            <a:r>
              <a:rPr lang="de-DE" sz="3200" b="1" dirty="0" err="1" smtClean="0">
                <a:cs typeface="Arial" charset="0"/>
              </a:rPr>
              <a:t>RMZ</a:t>
            </a:r>
            <a:r>
              <a:rPr lang="de-DE" sz="3200" b="1" dirty="0" smtClean="0">
                <a:cs typeface="Arial" charset="0"/>
              </a:rPr>
              <a:t> / </a:t>
            </a:r>
            <a:r>
              <a:rPr lang="de-DE" sz="3200" b="1" dirty="0" err="1" smtClean="0">
                <a:cs typeface="Arial" charset="0"/>
              </a:rPr>
              <a:t>TMZ</a:t>
            </a:r>
            <a:endParaRPr lang="de-DE" sz="3200" b="1" dirty="0" smtClean="0">
              <a:cs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824413"/>
          </a:xfrm>
        </p:spPr>
        <p:txBody>
          <a:bodyPr/>
          <a:lstStyle/>
          <a:p>
            <a:pPr eaLnBrk="1" hangingPunct="1"/>
            <a:r>
              <a:rPr lang="de-DE" sz="2800" dirty="0" smtClean="0">
                <a:cs typeface="Arial" charset="0"/>
              </a:rPr>
              <a:t>Neue „Radio </a:t>
            </a:r>
            <a:r>
              <a:rPr lang="de-DE" sz="2800" dirty="0" err="1" smtClean="0">
                <a:cs typeface="Arial" charset="0"/>
              </a:rPr>
              <a:t>Mandatory</a:t>
            </a:r>
            <a:r>
              <a:rPr lang="de-DE" sz="2800" dirty="0" smtClean="0">
                <a:cs typeface="Arial" charset="0"/>
              </a:rPr>
              <a:t> </a:t>
            </a:r>
            <a:r>
              <a:rPr lang="de-DE" sz="2800" dirty="0" err="1" smtClean="0">
                <a:cs typeface="Arial" charset="0"/>
              </a:rPr>
              <a:t>Zones</a:t>
            </a:r>
            <a:r>
              <a:rPr lang="de-DE" sz="2800" dirty="0" smtClean="0">
                <a:cs typeface="Arial" charset="0"/>
              </a:rPr>
              <a:t>“ innerhalb Luftraum E – G</a:t>
            </a:r>
          </a:p>
          <a:p>
            <a:pPr eaLnBrk="1" hangingPunct="1"/>
            <a:r>
              <a:rPr lang="de-DE" sz="2800" dirty="0" smtClean="0">
                <a:cs typeface="Arial" charset="0"/>
              </a:rPr>
              <a:t>Dauernde Hörbereitschaft</a:t>
            </a:r>
          </a:p>
          <a:p>
            <a:pPr eaLnBrk="1" hangingPunct="1"/>
            <a:r>
              <a:rPr lang="de-DE" sz="2800" dirty="0" smtClean="0">
                <a:cs typeface="Arial" charset="0"/>
              </a:rPr>
              <a:t>Erst- (Positions-)</a:t>
            </a:r>
            <a:r>
              <a:rPr lang="de-DE" sz="2800" dirty="0" err="1" smtClean="0">
                <a:cs typeface="Arial" charset="0"/>
              </a:rPr>
              <a:t>meldung</a:t>
            </a:r>
            <a:r>
              <a:rPr lang="de-DE" sz="2800" dirty="0" smtClean="0">
                <a:cs typeface="Arial" charset="0"/>
              </a:rPr>
              <a:t> vor Einflug</a:t>
            </a:r>
          </a:p>
          <a:p>
            <a:pPr eaLnBrk="1" hangingPunct="1"/>
            <a:r>
              <a:rPr lang="de-DE" sz="2800" dirty="0" smtClean="0">
                <a:cs typeface="Arial" charset="0"/>
              </a:rPr>
              <a:t>Keine Freigaben, nur </a:t>
            </a:r>
            <a:r>
              <a:rPr lang="de-DE" sz="2800" dirty="0">
                <a:cs typeface="Arial" charset="0"/>
              </a:rPr>
              <a:t>g</a:t>
            </a:r>
            <a:r>
              <a:rPr lang="de-DE" sz="2800" dirty="0" smtClean="0">
                <a:cs typeface="Arial" charset="0"/>
              </a:rPr>
              <a:t>egenseitige Information (</a:t>
            </a:r>
            <a:r>
              <a:rPr lang="de-DE" sz="2800" dirty="0" err="1" smtClean="0">
                <a:cs typeface="Arial" charset="0"/>
              </a:rPr>
              <a:t>dzt</a:t>
            </a:r>
            <a:r>
              <a:rPr lang="de-DE" sz="2800" dirty="0" smtClean="0">
                <a:cs typeface="Arial" charset="0"/>
              </a:rPr>
              <a:t>. </a:t>
            </a:r>
            <a:r>
              <a:rPr lang="de-DE" sz="2800" dirty="0" err="1" smtClean="0">
                <a:cs typeface="Arial" charset="0"/>
              </a:rPr>
              <a:t>LOAV</a:t>
            </a:r>
            <a:r>
              <a:rPr lang="de-DE" sz="2800" dirty="0" smtClean="0">
                <a:cs typeface="Arial" charset="0"/>
              </a:rPr>
              <a:t>, </a:t>
            </a:r>
            <a:r>
              <a:rPr lang="de-DE" sz="2800" dirty="0" err="1" smtClean="0">
                <a:cs typeface="Arial" charset="0"/>
              </a:rPr>
              <a:t>LOAN</a:t>
            </a:r>
            <a:r>
              <a:rPr lang="de-DE" sz="2800" dirty="0" smtClean="0">
                <a:cs typeface="Arial" charset="0"/>
              </a:rPr>
              <a:t>)</a:t>
            </a:r>
          </a:p>
          <a:p>
            <a:pPr eaLnBrk="1" hangingPunct="1"/>
            <a:endParaRPr lang="de-DE" sz="2800" dirty="0">
              <a:cs typeface="Arial" charset="0"/>
            </a:endParaRPr>
          </a:p>
          <a:p>
            <a:pPr eaLnBrk="1" hangingPunct="1"/>
            <a:r>
              <a:rPr lang="de-DE" sz="2800" dirty="0" err="1" smtClean="0">
                <a:cs typeface="Arial" charset="0"/>
              </a:rPr>
              <a:t>TMZ</a:t>
            </a:r>
            <a:r>
              <a:rPr lang="de-DE" sz="2800" dirty="0" smtClean="0">
                <a:cs typeface="Arial" charset="0"/>
              </a:rPr>
              <a:t> wie gehabt, Ausnahmen bei Flugverkehrsdienststelle (</a:t>
            </a:r>
            <a:r>
              <a:rPr lang="de-DE" sz="2800" dirty="0" err="1" smtClean="0">
                <a:cs typeface="Arial" charset="0"/>
              </a:rPr>
              <a:t>dzt</a:t>
            </a:r>
            <a:r>
              <a:rPr lang="de-DE" sz="2800" dirty="0" smtClean="0">
                <a:cs typeface="Arial" charset="0"/>
              </a:rPr>
              <a:t>. </a:t>
            </a:r>
            <a:r>
              <a:rPr lang="de-DE" sz="2800" dirty="0" err="1" smtClean="0">
                <a:cs typeface="Arial" charset="0"/>
              </a:rPr>
              <a:t>LOWW</a:t>
            </a:r>
            <a:r>
              <a:rPr lang="de-DE" sz="2800" dirty="0" smtClean="0">
                <a:cs typeface="Arial" charset="0"/>
              </a:rPr>
              <a:t>, </a:t>
            </a:r>
            <a:r>
              <a:rPr lang="de-DE" sz="2800" dirty="0" err="1" smtClean="0">
                <a:cs typeface="Arial" charset="0"/>
              </a:rPr>
              <a:t>LOWI</a:t>
            </a:r>
            <a:r>
              <a:rPr lang="de-DE" sz="2800" dirty="0" smtClean="0">
                <a:cs typeface="Arial" charset="0"/>
              </a:rPr>
              <a:t>)</a:t>
            </a:r>
          </a:p>
        </p:txBody>
      </p:sp>
      <p:sp>
        <p:nvSpPr>
          <p:cNvPr id="5124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BFB012D-53A3-4858-A1E1-1F119B2B39C8}" type="slidenum">
              <a:rPr lang="de-AT" sz="1400" smtClean="0">
                <a:latin typeface="Arial" charset="0"/>
                <a:cs typeface="Arial" charset="0"/>
              </a:rPr>
              <a:pPr eaLnBrk="1" hangingPunct="1"/>
              <a:t>9</a:t>
            </a:fld>
            <a:endParaRPr lang="de-AT" sz="140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94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Standard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</Words>
  <Application>Microsoft Office PowerPoint</Application>
  <PresentationFormat>Bildschirmpräsentation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2_Standarddesign</vt:lpstr>
      <vt:lpstr>SERA  Neue Luftverkehrsregeln  in Europa  Axel Schwarz</vt:lpstr>
      <vt:lpstr>NEUE REGELUNGEN</vt:lpstr>
      <vt:lpstr>MINDESTFLUGHÖHEN</vt:lpstr>
      <vt:lpstr>MINDESTFLUGHÖHEN - AUSNAHMEN</vt:lpstr>
      <vt:lpstr>VFR</vt:lpstr>
      <vt:lpstr>SVFR</vt:lpstr>
      <vt:lpstr>IFR</vt:lpstr>
      <vt:lpstr>FLUGPLAN</vt:lpstr>
      <vt:lpstr>RMZ / TMZ</vt:lpstr>
      <vt:lpstr>SONSTIGES</vt:lpstr>
    </vt:vector>
  </TitlesOfParts>
  <Company>AtoZ Aviation Service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EASA-FCL  Neuerungen für Lizenzierung und Ausbildung   Axel Schwarz</dc:title>
  <dc:creator>Axel Schwarz</dc:creator>
  <cp:lastModifiedBy>Axel Schwarz</cp:lastModifiedBy>
  <cp:revision>38</cp:revision>
  <cp:lastPrinted>2011-11-25T23:54:30Z</cp:lastPrinted>
  <dcterms:created xsi:type="dcterms:W3CDTF">2011-11-19T23:21:19Z</dcterms:created>
  <dcterms:modified xsi:type="dcterms:W3CDTF">2014-12-13T15:04:23Z</dcterms:modified>
</cp:coreProperties>
</file>