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62" r:id="rId4"/>
    <p:sldId id="263" r:id="rId5"/>
    <p:sldId id="257" r:id="rId6"/>
    <p:sldId id="258" r:id="rId7"/>
    <p:sldId id="259" r:id="rId8"/>
    <p:sldId id="261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F5C61-B283-4B10-B9F3-8C7B926655FF}" type="datetimeFigureOut">
              <a:rPr lang="de-AT" smtClean="0"/>
              <a:pPr/>
              <a:t>22.01.2014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F149D-1772-4A24-8796-4A5C1F8F3B9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54456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CE3C-5542-46C0-A3F8-FEC4BF5205FC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5324-DE8F-43F8-8DB8-E0C24C33161C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0A04-0BAF-4535-8B9F-C815974A4252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C0A9-5369-4EF9-AA6B-8B24A215B79F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2689-6A57-4759-B564-80964D6E2C45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CC3B-FFF6-4D0D-A655-D727F3C05B59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D469-2132-41AB-8958-15DE6B39AC4B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1612-9C4E-469A-B809-D007A6E3476B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7CCE-4A76-4A23-BD3D-A8F10747186B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8D29-9F64-404D-8C9C-F1544B1A3337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0931-2BB9-4E6D-ABFB-3A9663112970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674DF-B672-429A-BE58-65552CF5BDBF}" type="datetime1">
              <a:rPr lang="de-AT" smtClean="0"/>
              <a:pPr/>
              <a:t>22.01.2014</a:t>
            </a:fld>
            <a:endParaRPr lang="de-A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8CDAB7-1F90-4565-9539-F52C001CD884}" type="slidenum">
              <a:rPr lang="de-AT" smtClean="0"/>
              <a:pPr/>
              <a:t>‹Nr.›</a:t>
            </a:fld>
            <a:endParaRPr lang="de-A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eather-pics.cms4people.de/wetterfroschicons_i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Wetterbedingte Flugunfälle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LOAN, am 11.01.2014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9186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Cessna F150H     19.9.2000      </a:t>
            </a:r>
            <a:r>
              <a:rPr lang="de-AT" sz="2800" dirty="0" err="1" smtClean="0"/>
              <a:t>Bromberg</a:t>
            </a:r>
            <a:r>
              <a:rPr lang="de-AT" sz="2800" dirty="0" smtClean="0"/>
              <a:t>/Hohe Wand/Nö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AT" dirty="0" smtClean="0"/>
          </a:p>
          <a:p>
            <a:r>
              <a:rPr lang="de-AT" dirty="0" smtClean="0"/>
              <a:t>Flugroute: Rückflug LDPL-LOWG-LKTB VFR </a:t>
            </a:r>
          </a:p>
          <a:p>
            <a:r>
              <a:rPr lang="de-AT" dirty="0" smtClean="0"/>
              <a:t>16.9.2000 Hinflug: LKTB-LDPL/</a:t>
            </a:r>
            <a:r>
              <a:rPr lang="de-AT" dirty="0" err="1" smtClean="0"/>
              <a:t>Brünn-Pula</a:t>
            </a:r>
            <a:endParaRPr lang="de-AT" dirty="0" smtClean="0"/>
          </a:p>
          <a:p>
            <a:r>
              <a:rPr lang="de-AT" dirty="0" smtClean="0"/>
              <a:t>Wetter: schwacher Hochdruckeinfluss mit tiefen Basen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sz="1600" dirty="0" smtClean="0"/>
              <a:t>Typenfoto Flugzeugbild.de</a:t>
            </a:r>
            <a:endParaRPr lang="de-AT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9358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Mooney M20M    3.12.2000                   </a:t>
            </a:r>
            <a:br>
              <a:rPr lang="de-AT" sz="2800" dirty="0" smtClean="0"/>
            </a:br>
            <a:r>
              <a:rPr lang="de-AT" sz="2800" dirty="0" smtClean="0"/>
              <a:t>                                     am </a:t>
            </a:r>
            <a:r>
              <a:rPr lang="de-AT" sz="2800" dirty="0" err="1" smtClean="0"/>
              <a:t>Leithagebirge</a:t>
            </a:r>
            <a:r>
              <a:rPr lang="de-AT" sz="2800" dirty="0" smtClean="0"/>
              <a:t>/</a:t>
            </a:r>
            <a:r>
              <a:rPr lang="de-AT" sz="2800" dirty="0" err="1" smtClean="0"/>
              <a:t>Gmd</a:t>
            </a:r>
            <a:r>
              <a:rPr lang="de-AT" sz="2800" dirty="0" smtClean="0"/>
              <a:t> </a:t>
            </a:r>
            <a:r>
              <a:rPr lang="de-AT" sz="2800" dirty="0" err="1" smtClean="0"/>
              <a:t>Purbach</a:t>
            </a:r>
            <a:r>
              <a:rPr lang="de-AT" sz="2800" dirty="0" smtClean="0"/>
              <a:t>/</a:t>
            </a:r>
            <a:r>
              <a:rPr lang="de-AT" sz="2800" dirty="0" err="1" smtClean="0"/>
              <a:t>Bgl</a:t>
            </a:r>
            <a:r>
              <a:rPr lang="de-AT" sz="2800" dirty="0" smtClean="0"/>
              <a:t> 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AT" sz="2400" u="sng" dirty="0" smtClean="0"/>
          </a:p>
          <a:p>
            <a:r>
              <a:rPr lang="de-AT" sz="2400" u="sng" dirty="0" smtClean="0"/>
              <a:t>Flugroute:</a:t>
            </a:r>
            <a:r>
              <a:rPr lang="de-AT" sz="2400" dirty="0" smtClean="0"/>
              <a:t> LGAL </a:t>
            </a:r>
            <a:r>
              <a:rPr lang="de-AT" sz="2400" dirty="0" err="1" smtClean="0"/>
              <a:t>Alexandropolis</a:t>
            </a:r>
            <a:r>
              <a:rPr lang="de-AT" sz="2400" dirty="0" smtClean="0"/>
              <a:t> – LHBP Budapest, WX </a:t>
            </a:r>
            <a:r>
              <a:rPr lang="de-AT" sz="2400" dirty="0" err="1" smtClean="0"/>
              <a:t>divert</a:t>
            </a:r>
            <a:r>
              <a:rPr lang="de-AT" sz="2400" dirty="0" smtClean="0"/>
              <a:t> LOWW Wien-Schwechat</a:t>
            </a:r>
          </a:p>
          <a:p>
            <a:r>
              <a:rPr lang="de-AT" sz="2400" u="sng" dirty="0" smtClean="0"/>
              <a:t>Wetterlage:</a:t>
            </a:r>
            <a:r>
              <a:rPr lang="de-AT" sz="2400" dirty="0" smtClean="0"/>
              <a:t> Inversionslage mit Vereisung</a:t>
            </a:r>
          </a:p>
          <a:p>
            <a:endParaRPr lang="de-AT" sz="2400" dirty="0"/>
          </a:p>
          <a:p>
            <a:endParaRPr lang="de-AT" sz="2400" dirty="0" smtClean="0"/>
          </a:p>
          <a:p>
            <a:endParaRPr lang="de-AT" sz="2400" dirty="0"/>
          </a:p>
          <a:p>
            <a:endParaRPr lang="de-AT" sz="2400" dirty="0" smtClean="0"/>
          </a:p>
          <a:p>
            <a:endParaRPr lang="de-AT" sz="2400" dirty="0"/>
          </a:p>
          <a:p>
            <a:endParaRPr lang="de-AT" sz="2400" dirty="0" smtClean="0"/>
          </a:p>
          <a:p>
            <a:r>
              <a:rPr lang="de-AT" sz="1600" dirty="0" smtClean="0"/>
              <a:t>Typenfoto: Pilotfriend.com</a:t>
            </a:r>
            <a:endParaRPr lang="de-AT" sz="1600" dirty="0"/>
          </a:p>
          <a:p>
            <a:endParaRPr lang="de-AT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266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7017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Cessna 414 LOWL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Flugroute: LOWW-LOWL-EDDS</a:t>
            </a:r>
          </a:p>
          <a:p>
            <a:r>
              <a:rPr lang="de-DE" dirty="0" smtClean="0"/>
              <a:t>Wetterlage: in eine Nordströmung eingelagerte WF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1600" dirty="0" smtClean="0"/>
              <a:t>Typenbild picstopin.com</a:t>
            </a:r>
            <a:endParaRPr lang="de-AT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6825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Conclusio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Was lernen wir daraus:</a:t>
            </a:r>
          </a:p>
          <a:p>
            <a:endParaRPr lang="de-DE" dirty="0" smtClean="0"/>
          </a:p>
          <a:p>
            <a:r>
              <a:rPr lang="de-DE" dirty="0" smtClean="0"/>
              <a:t>Zeit darf kein Faktor sein</a:t>
            </a:r>
          </a:p>
          <a:p>
            <a:r>
              <a:rPr lang="de-DE" dirty="0" smtClean="0"/>
              <a:t>Wettervorbereitung ist das UM und AUF</a:t>
            </a:r>
          </a:p>
          <a:p>
            <a:r>
              <a:rPr lang="de-DE" dirty="0" smtClean="0"/>
              <a:t>Am Ball bleiben 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4628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   Alles hat ein End</a:t>
            </a:r>
          </a:p>
          <a:p>
            <a:pPr marL="0" indent="0">
              <a:buNone/>
            </a:pPr>
            <a:r>
              <a:rPr lang="de-DE" dirty="0" smtClean="0"/>
              <a:t>                  Danke für die Aufmerksamkeit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AT" sz="1400" dirty="0" smtClean="0">
                <a:hlinkClick r:id="rId2"/>
              </a:rPr>
              <a:t>weather-pics.cms4people.de</a:t>
            </a:r>
            <a:r>
              <a:rPr lang="de-AT" dirty="0" smtClean="0"/>
              <a:t> </a:t>
            </a:r>
            <a:r>
              <a:rPr lang="de-DE" dirty="0" smtClean="0"/>
              <a:t>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8844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09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WX-Flugunfälle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Warum……….</a:t>
            </a:r>
          </a:p>
          <a:p>
            <a:endParaRPr lang="de-AT" dirty="0" smtClean="0"/>
          </a:p>
          <a:p>
            <a:r>
              <a:rPr lang="de-AT" dirty="0" smtClean="0"/>
              <a:t>Um daraus zu lernen</a:t>
            </a:r>
          </a:p>
          <a:p>
            <a:r>
              <a:rPr lang="de-AT" dirty="0" smtClean="0"/>
              <a:t>Um zu erkennen wie schnell es gehen kann..</a:t>
            </a:r>
          </a:p>
          <a:p>
            <a:r>
              <a:rPr lang="de-AT" dirty="0" smtClean="0"/>
              <a:t>Überraschungen zu vermeiden</a:t>
            </a:r>
          </a:p>
          <a:p>
            <a:endParaRPr lang="de-AT" dirty="0"/>
          </a:p>
          <a:p>
            <a:r>
              <a:rPr lang="de-AT" dirty="0" smtClean="0"/>
              <a:t>Wir wollen nicht richten.</a:t>
            </a:r>
          </a:p>
          <a:p>
            <a:pPr algn="ctr"/>
            <a:r>
              <a:rPr lang="de-AT" dirty="0" smtClean="0"/>
              <a:t>War man schon in ähnlich gelagerten Situationen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7590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WX-Flugunfälle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u="sng" dirty="0" smtClean="0"/>
              <a:t>ZIEL:</a:t>
            </a:r>
          </a:p>
          <a:p>
            <a:pPr algn="ctr"/>
            <a:endParaRPr lang="de-AT" b="1" smtClean="0">
              <a:solidFill>
                <a:srgbClr val="FF0000"/>
              </a:solidFill>
            </a:endParaRPr>
          </a:p>
          <a:p>
            <a:pPr algn="ctr"/>
            <a:r>
              <a:rPr lang="de-AT" b="1" smtClean="0">
                <a:solidFill>
                  <a:srgbClr val="FF0000"/>
                </a:solidFill>
              </a:rPr>
              <a:t>Entwicklung </a:t>
            </a:r>
            <a:r>
              <a:rPr lang="de-AT" b="1" dirty="0" smtClean="0">
                <a:solidFill>
                  <a:srgbClr val="FF0000"/>
                </a:solidFill>
              </a:rPr>
              <a:t>von Gegenstrategien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9740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WX-Flugunfälle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Welche Unfälle stehen zur Betrachtung an</a:t>
            </a:r>
          </a:p>
          <a:p>
            <a:endParaRPr lang="de-AT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9678867"/>
              </p:ext>
            </p:extLst>
          </p:nvPr>
        </p:nvGraphicFramePr>
        <p:xfrm>
          <a:off x="3203848" y="2492896"/>
          <a:ext cx="2876550" cy="4064000"/>
        </p:xfrm>
        <a:graphic>
          <a:graphicData uri="http://schemas.openxmlformats.org/presentationml/2006/ole">
            <p:oleObj spid="_x0000_s1039" name="Acrobat Document" r:id="rId3" imgW="5676840" imgH="8020080" progId="AcroExch.Document.7">
              <p:embed/>
            </p:oleObj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3037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err="1"/>
              <a:t>Dimona</a:t>
            </a:r>
            <a:r>
              <a:rPr lang="de-AT" sz="2800" dirty="0"/>
              <a:t> HK-36R  3.6.2000 Pfunds Tirol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993587"/>
            <a:ext cx="8229600" cy="4389120"/>
          </a:xfrm>
        </p:spPr>
        <p:txBody>
          <a:bodyPr/>
          <a:lstStyle/>
          <a:p>
            <a:r>
              <a:rPr lang="de-AT" dirty="0" smtClean="0"/>
              <a:t>GZ. 85.005/2-FUS/2001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r>
              <a:rPr lang="de-AT" sz="1600" dirty="0" smtClean="0"/>
              <a:t>Typenfoto</a:t>
            </a:r>
            <a:endParaRPr lang="de-A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4351674" cy="32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5982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de-AT" sz="2800" dirty="0" err="1"/>
              <a:t>Dimona</a:t>
            </a:r>
            <a:r>
              <a:rPr lang="de-AT" sz="2800" dirty="0"/>
              <a:t> HK-36R  3.6.2000 Pfunds Tirol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dirty="0" smtClean="0"/>
              <a:t>Flugstrecke:</a:t>
            </a:r>
          </a:p>
          <a:p>
            <a:endParaRPr lang="de-AT" sz="2000" dirty="0" smtClean="0">
              <a:solidFill>
                <a:srgbClr val="002060"/>
              </a:solidFill>
            </a:endParaRPr>
          </a:p>
          <a:p>
            <a:r>
              <a:rPr lang="de-AT" sz="2000" dirty="0" smtClean="0">
                <a:solidFill>
                  <a:srgbClr val="002060"/>
                </a:solidFill>
              </a:rPr>
              <a:t>LIHJ(Marina di Campo) Elba VFR</a:t>
            </a:r>
          </a:p>
          <a:p>
            <a:r>
              <a:rPr lang="de-AT" sz="2000" dirty="0" err="1" smtClean="0">
                <a:solidFill>
                  <a:srgbClr val="002060"/>
                </a:solidFill>
              </a:rPr>
              <a:t>Agathazeller</a:t>
            </a:r>
            <a:r>
              <a:rPr lang="de-AT" sz="2000" dirty="0" smtClean="0">
                <a:solidFill>
                  <a:srgbClr val="002060"/>
                </a:solidFill>
              </a:rPr>
              <a:t>-Moos Deutschland</a:t>
            </a:r>
          </a:p>
          <a:p>
            <a:r>
              <a:rPr lang="de-AT" sz="2000" dirty="0" smtClean="0">
                <a:solidFill>
                  <a:srgbClr val="002060"/>
                </a:solidFill>
              </a:rPr>
              <a:t>Gewittrige Südwestströmung</a:t>
            </a:r>
            <a:endParaRPr lang="de-AT" sz="2000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8536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/>
          </a:bodyPr>
          <a:lstStyle/>
          <a:p>
            <a:r>
              <a:rPr lang="de-AT" sz="2800" dirty="0" smtClean="0"/>
              <a:t>Hubschrauber AB206A   4.5.2002  </a:t>
            </a:r>
            <a:r>
              <a:rPr lang="de-AT" sz="2800" dirty="0" err="1" smtClean="0"/>
              <a:t>Pogusch</a:t>
            </a:r>
            <a:r>
              <a:rPr lang="de-AT" sz="2800" dirty="0" smtClean="0"/>
              <a:t>/</a:t>
            </a:r>
            <a:r>
              <a:rPr lang="de-AT" sz="2800" dirty="0" err="1" smtClean="0"/>
              <a:t>Stmk</a:t>
            </a:r>
            <a:r>
              <a:rPr lang="de-AT" sz="2800" dirty="0" smtClean="0"/>
              <a:t/>
            </a:r>
            <a:br>
              <a:rPr lang="de-AT" sz="2800" dirty="0" smtClean="0"/>
            </a:br>
            <a:r>
              <a:rPr lang="de-AT" sz="2800" dirty="0" smtClean="0"/>
              <a:t>Hubschrauber Schweizer 300C  24.3.2011  </a:t>
            </a:r>
            <a:r>
              <a:rPr lang="de-AT" sz="2800" dirty="0" err="1" smtClean="0"/>
              <a:t>Pogusch</a:t>
            </a:r>
            <a:r>
              <a:rPr lang="de-AT" sz="2800" dirty="0" smtClean="0"/>
              <a:t>/</a:t>
            </a:r>
            <a:r>
              <a:rPr lang="de-AT" sz="2800" dirty="0" err="1" smtClean="0"/>
              <a:t>Stmk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endParaRPr lang="de-AT" dirty="0" smtClean="0"/>
          </a:p>
          <a:p>
            <a:r>
              <a:rPr lang="de-AT" u="sng" dirty="0" smtClean="0"/>
              <a:t>Wetterlage</a:t>
            </a:r>
            <a:r>
              <a:rPr lang="de-AT" dirty="0" smtClean="0"/>
              <a:t>: Vorderseitige Föhnströmung 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r>
              <a:rPr lang="de-AT" sz="1800" dirty="0" smtClean="0"/>
              <a:t>Typenfoto: airlinesnet.com</a:t>
            </a:r>
            <a:endParaRPr lang="de-AT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76189"/>
            <a:ext cx="3535716" cy="26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6241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DA40 D     17.6.2005      Gemeinde </a:t>
            </a:r>
            <a:r>
              <a:rPr lang="de-AT" sz="2800" dirty="0" err="1" smtClean="0"/>
              <a:t>Winklern</a:t>
            </a:r>
            <a:r>
              <a:rPr lang="de-AT" sz="2800" dirty="0" smtClean="0"/>
              <a:t>/</a:t>
            </a:r>
            <a:r>
              <a:rPr lang="de-AT" sz="2800" dirty="0" err="1" smtClean="0"/>
              <a:t>Stmk</a:t>
            </a:r>
            <a:r>
              <a:rPr lang="de-AT" sz="2800" dirty="0" smtClean="0"/>
              <a:t> 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AT" u="sng" dirty="0" smtClean="0"/>
          </a:p>
          <a:p>
            <a:r>
              <a:rPr lang="de-AT" u="sng" dirty="0" smtClean="0"/>
              <a:t>Flugroute: </a:t>
            </a:r>
            <a:r>
              <a:rPr lang="de-AT" dirty="0" smtClean="0"/>
              <a:t>VFR LOWS-LOWG-LOWS</a:t>
            </a:r>
          </a:p>
          <a:p>
            <a:r>
              <a:rPr lang="de-AT" u="sng" dirty="0" smtClean="0"/>
              <a:t>Wetterlage</a:t>
            </a:r>
            <a:r>
              <a:rPr lang="de-AT" dirty="0" smtClean="0"/>
              <a:t>: durchziehende Kaltfront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sz="1800" dirty="0" smtClean="0"/>
              <a:t>Typenfoto Wikimedia  </a:t>
            </a:r>
            <a:endParaRPr lang="de-AT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54530"/>
            <a:ext cx="3195612" cy="187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6882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Piper PA 18-180    23.3.2007/1728utc   Hochstrass/NÖ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AT" dirty="0" smtClean="0"/>
          </a:p>
          <a:p>
            <a:r>
              <a:rPr lang="de-AT" dirty="0" smtClean="0"/>
              <a:t>Flugroute: LOAG-LOAN VFR</a:t>
            </a:r>
          </a:p>
          <a:p>
            <a:r>
              <a:rPr lang="de-AT" dirty="0" smtClean="0"/>
              <a:t>Unter einer Front mit tiefen Basen 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sz="1800" dirty="0" smtClean="0"/>
              <a:t>Typenfoto: </a:t>
            </a:r>
            <a:r>
              <a:rPr lang="de-AT" sz="1800" dirty="0" err="1" smtClean="0"/>
              <a:t>Airlinersnet</a:t>
            </a:r>
            <a:endParaRPr lang="de-AT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370" y="3933056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Wetterbedingte Flugunfälle                            Loan,11.01.2014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7125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254</Words>
  <Application>Microsoft Office PowerPoint</Application>
  <PresentationFormat>Bildschirmpräsentation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Hyperion</vt:lpstr>
      <vt:lpstr>Acrobat Document</vt:lpstr>
      <vt:lpstr>Wetterbedingte Flugunfälle</vt:lpstr>
      <vt:lpstr>WX-Flugunfälle</vt:lpstr>
      <vt:lpstr>WX-Flugunfälle</vt:lpstr>
      <vt:lpstr>WX-Flugunfälle</vt:lpstr>
      <vt:lpstr>Dimona HK-36R  3.6.2000 Pfunds Tirol  </vt:lpstr>
      <vt:lpstr>Dimona HK-36R  3.6.2000 Pfunds Tirol </vt:lpstr>
      <vt:lpstr>Hubschrauber AB206A   4.5.2002  Pogusch/Stmk Hubschrauber Schweizer 300C  24.3.2011  Pogusch/Stmk</vt:lpstr>
      <vt:lpstr>DA40 D     17.6.2005      Gemeinde Winklern/Stmk </vt:lpstr>
      <vt:lpstr>Piper PA 18-180    23.3.2007/1728utc   Hochstrass/NÖ</vt:lpstr>
      <vt:lpstr>Cessna F150H     19.9.2000      Bromberg/Hohe Wand/Nö</vt:lpstr>
      <vt:lpstr>Mooney M20M    3.12.2000                                                         am Leithagebirge/Gmd Purbach/Bgl </vt:lpstr>
      <vt:lpstr>Cessna 414 LOWL</vt:lpstr>
      <vt:lpstr>Conclusio</vt:lpstr>
      <vt:lpstr>Folie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Wetterbedingte Flugunfälle</dc:title>
  <dc:creator>erich</dc:creator>
  <cp:lastModifiedBy>heinz</cp:lastModifiedBy>
  <cp:revision>23</cp:revision>
  <dcterms:created xsi:type="dcterms:W3CDTF">2014-01-07T17:34:54Z</dcterms:created>
  <dcterms:modified xsi:type="dcterms:W3CDTF">2014-01-22T15:19:53Z</dcterms:modified>
</cp:coreProperties>
</file>